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9" r:id="rId3"/>
    <p:sldId id="283" r:id="rId4"/>
    <p:sldId id="262" r:id="rId5"/>
    <p:sldId id="282" r:id="rId6"/>
    <p:sldId id="258" r:id="rId7"/>
    <p:sldId id="267" r:id="rId8"/>
    <p:sldId id="268" r:id="rId9"/>
    <p:sldId id="269" r:id="rId10"/>
    <p:sldId id="260" r:id="rId11"/>
    <p:sldId id="270" r:id="rId12"/>
    <p:sldId id="261" r:id="rId13"/>
    <p:sldId id="284" r:id="rId14"/>
    <p:sldId id="285" r:id="rId15"/>
    <p:sldId id="286" r:id="rId16"/>
    <p:sldId id="287" r:id="rId17"/>
    <p:sldId id="288" r:id="rId18"/>
    <p:sldId id="281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2B970-E05F-4EE1-9930-59A0E485735B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44408-C175-4CA8-805F-B7DCCA2978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2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65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All is centered around market clearing in partial equilibrium.  Supply = Demand. 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Demand comes from consumers, and supply from producers.  Factor markets support production, and land supply is CET. 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When a policy hits, all prices update and all markets clear in response. 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/>
              <a:t>Welfare effects is calculated independently for consumers, producers and factor owners. </a:t>
            </a:r>
          </a:p>
        </p:txBody>
      </p:sp>
      <p:sp>
        <p:nvSpPr>
          <p:cNvPr id="17715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7CBDB0-14B1-41EA-8D19-06D5DDAF0A5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825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48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295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634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350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2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6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02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242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172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534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6E8DC-03C9-42A1-BFB8-BA926EB9A779}" type="datetimeFigureOut">
              <a:rPr lang="en-US" smtClean="0"/>
              <a:t>3/5/2014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8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png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8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8</a:t>
            </a:r>
            <a:br>
              <a:rPr lang="en-US" dirty="0" smtClean="0"/>
            </a:br>
            <a:r>
              <a:rPr lang="en-US" dirty="0" smtClean="0"/>
              <a:t>Transformation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77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550" y="152400"/>
            <a:ext cx="8229600" cy="1143000"/>
          </a:xfrm>
        </p:spPr>
        <p:txBody>
          <a:bodyPr/>
          <a:lstStyle/>
          <a:p>
            <a:r>
              <a:rPr lang="en-US" dirty="0" smtClean="0"/>
              <a:t>Less Rural, Less Agricultural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550" y="1295400"/>
            <a:ext cx="8229600" cy="2209800"/>
          </a:xfrm>
        </p:spPr>
        <p:txBody>
          <a:bodyPr>
            <a:normAutofit/>
          </a:bodyPr>
          <a:lstStyle/>
          <a:p>
            <a:r>
              <a:rPr lang="en-US" sz="2800" dirty="0"/>
              <a:t>On May 23, 2007, the world became more urban than </a:t>
            </a:r>
            <a:r>
              <a:rPr lang="en-US" sz="2800" dirty="0" smtClean="0"/>
              <a:t>rural</a:t>
            </a:r>
          </a:p>
          <a:p>
            <a:r>
              <a:rPr lang="en-US" sz="2800" dirty="0" smtClean="0"/>
              <a:t>Rural economies are becoming less agricultural</a:t>
            </a:r>
          </a:p>
          <a:p>
            <a:pPr lvl="1"/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40" y="2943860"/>
            <a:ext cx="5091764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9200" y="6096000"/>
            <a:ext cx="7543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Sources: Winters, P., Davis, B., </a:t>
            </a:r>
            <a:r>
              <a:rPr lang="en-US" sz="1000" dirty="0" err="1" smtClean="0"/>
              <a:t>Carletto</a:t>
            </a:r>
            <a:r>
              <a:rPr lang="en-US" sz="1000" dirty="0" smtClean="0"/>
              <a:t>, G., Covarrubias, K., Quinones, E., </a:t>
            </a:r>
            <a:r>
              <a:rPr lang="en-US" sz="1000" dirty="0" err="1" smtClean="0"/>
              <a:t>Zezza</a:t>
            </a:r>
            <a:r>
              <a:rPr lang="en-US" sz="1000" dirty="0" smtClean="0"/>
              <a:t>, A. 2009. "Assets, Activities and Rural Income Generation: Evidence from a </a:t>
            </a:r>
            <a:r>
              <a:rPr lang="en-US" sz="1000" dirty="0" err="1" smtClean="0"/>
              <a:t>Multicountry</a:t>
            </a:r>
            <a:r>
              <a:rPr lang="en-US" sz="1000" dirty="0" smtClean="0"/>
              <a:t> Analysis." World Development, 37(9), 1435-1452 (Table 2) and tabulation of Mexico National Rural Household Survey (ENHRUM) data.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596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Agricultural Transformation (</a:t>
            </a:r>
            <a:r>
              <a:rPr lang="en-US" dirty="0" err="1" smtClean="0"/>
              <a:t>Timmer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Stage 1: Agricultural productivity </a:t>
            </a:r>
            <a:r>
              <a:rPr lang="en-US" dirty="0"/>
              <a:t>per agricultural worker begins to </a:t>
            </a:r>
            <a:r>
              <a:rPr lang="en-US" dirty="0" smtClean="0"/>
              <a:t>rise</a:t>
            </a:r>
          </a:p>
          <a:p>
            <a:pPr lvl="1"/>
            <a:r>
              <a:rPr lang="en-US" dirty="0" smtClean="0"/>
              <a:t>creating </a:t>
            </a:r>
            <a:r>
              <a:rPr lang="en-US" dirty="0"/>
              <a:t>an </a:t>
            </a:r>
            <a:r>
              <a:rPr lang="en-US" dirty="0" smtClean="0"/>
              <a:t>economic surplus</a:t>
            </a:r>
          </a:p>
          <a:p>
            <a:r>
              <a:rPr lang="en-US" dirty="0" smtClean="0"/>
              <a:t>Stage 2: This </a:t>
            </a:r>
            <a:r>
              <a:rPr lang="en-US" dirty="0"/>
              <a:t>surplus is tapped </a:t>
            </a:r>
            <a:r>
              <a:rPr lang="en-US" dirty="0" smtClean="0"/>
              <a:t>to expand the modern sector (Lewis model)</a:t>
            </a:r>
          </a:p>
          <a:p>
            <a:r>
              <a:rPr lang="en-US" dirty="0" smtClean="0"/>
              <a:t>Stage 3: The </a:t>
            </a:r>
            <a:r>
              <a:rPr lang="en-US" dirty="0"/>
              <a:t>agricultural sector </a:t>
            </a:r>
            <a:r>
              <a:rPr lang="en-US" dirty="0" smtClean="0"/>
              <a:t>becomes increasingly </a:t>
            </a:r>
            <a:r>
              <a:rPr lang="en-US" dirty="0"/>
              <a:t>integrated with other sectors of the </a:t>
            </a:r>
            <a:r>
              <a:rPr lang="en-US" dirty="0" smtClean="0"/>
              <a:t>economy as </a:t>
            </a:r>
            <a:r>
              <a:rPr lang="en-US" dirty="0"/>
              <a:t>markets </a:t>
            </a:r>
            <a:r>
              <a:rPr lang="en-US" dirty="0" smtClean="0"/>
              <a:t>develop</a:t>
            </a:r>
          </a:p>
          <a:p>
            <a:r>
              <a:rPr lang="en-US" dirty="0" smtClean="0"/>
              <a:t>Stage 4: Agriculture is just </a:t>
            </a:r>
            <a:r>
              <a:rPr lang="en-US" dirty="0"/>
              <a:t>another sector of the </a:t>
            </a:r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…but often wins large subsidies in rich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99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Diversification Matters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Solving poverty: Should we focus on crop production? Staples? </a:t>
            </a:r>
          </a:p>
          <a:p>
            <a:pPr lvl="1"/>
            <a:r>
              <a:rPr lang="en-US" dirty="0" smtClean="0"/>
              <a:t>Hard to “move” poverty with staples if the staple share of rural household income is low</a:t>
            </a:r>
          </a:p>
          <a:p>
            <a:r>
              <a:rPr lang="en-US" b="1" dirty="0" smtClean="0"/>
              <a:t>Impact of global food price increases on rural welfare</a:t>
            </a:r>
          </a:p>
          <a:p>
            <a:pPr lvl="1"/>
            <a:r>
              <a:rPr lang="en-US" dirty="0" smtClean="0"/>
              <a:t>Negative if food production is a small share of rural income</a:t>
            </a:r>
          </a:p>
          <a:p>
            <a:r>
              <a:rPr lang="en-US" b="1" dirty="0" smtClean="0"/>
              <a:t>What happens to households’ welfare?</a:t>
            </a:r>
          </a:p>
          <a:p>
            <a:pPr lvl="1"/>
            <a:r>
              <a:rPr lang="en-US" dirty="0" smtClean="0"/>
              <a:t>Wrenching changes</a:t>
            </a:r>
          </a:p>
          <a:p>
            <a:pPr lvl="1"/>
            <a:r>
              <a:rPr lang="en-US" dirty="0" smtClean="0"/>
              <a:t>Can people compete in a changing economy?</a:t>
            </a:r>
          </a:p>
          <a:p>
            <a:pPr lvl="1"/>
            <a:r>
              <a:rPr lang="en-US" dirty="0" smtClean="0"/>
              <a:t>Who diversifies and who doesn’t?</a:t>
            </a:r>
          </a:p>
        </p:txBody>
      </p:sp>
    </p:spTree>
    <p:extLst>
      <p:ext uri="{BB962C8B-B14F-4D97-AF65-F5344CB8AC3E}">
        <p14:creationId xmlns:p14="http://schemas.microsoft.com/office/powerpoint/2010/main" val="30175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Diversifies and Who Doesn’t?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Big implications for welfare; 2 views</a:t>
            </a:r>
          </a:p>
          <a:p>
            <a:r>
              <a:rPr lang="en-US" b="1" dirty="0" smtClean="0"/>
              <a:t>Push: Households diversify to spread risks</a:t>
            </a:r>
          </a:p>
          <a:p>
            <a:pPr lvl="1"/>
            <a:r>
              <a:rPr lang="en-US" dirty="0" smtClean="0"/>
              <a:t>Sacrificing expected income by not specializing</a:t>
            </a:r>
          </a:p>
          <a:p>
            <a:pPr lvl="1"/>
            <a:r>
              <a:rPr lang="en-US" dirty="0" smtClean="0"/>
              <a:t>The poor lose most from this</a:t>
            </a:r>
          </a:p>
          <a:p>
            <a:r>
              <a:rPr lang="en-US" b="1" dirty="0" smtClean="0"/>
              <a:t>Pull: Diversify to take advantage of higher returns</a:t>
            </a:r>
          </a:p>
          <a:p>
            <a:pPr lvl="1"/>
            <a:r>
              <a:rPr lang="en-US" dirty="0" smtClean="0"/>
              <a:t>Diminishing marginal returns in agriculture, scale</a:t>
            </a:r>
          </a:p>
          <a:p>
            <a:pPr lvl="1"/>
            <a:r>
              <a:rPr lang="en-US" dirty="0" smtClean="0"/>
              <a:t>Incomes higher if you can diversify</a:t>
            </a:r>
          </a:p>
          <a:p>
            <a:pPr lvl="1"/>
            <a:r>
              <a:rPr lang="en-US" dirty="0" smtClean="0"/>
              <a:t>But there may be high costs, risks of entering new activities</a:t>
            </a:r>
          </a:p>
          <a:p>
            <a:pPr lvl="2"/>
            <a:r>
              <a:rPr lang="en-US" dirty="0" smtClean="0"/>
              <a:t>Barriers of entry highest for poor (see Reardon box in Ch. 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08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01762"/>
          </a:xfrm>
        </p:spPr>
        <p:txBody>
          <a:bodyPr>
            <a:normAutofit/>
          </a:bodyPr>
          <a:lstStyle/>
          <a:p>
            <a:r>
              <a:rPr lang="en-US" dirty="0" smtClean="0"/>
              <a:t>Everyone Is Fleeing the Farm</a:t>
            </a:r>
            <a:br>
              <a:rPr lang="en-US" dirty="0" smtClean="0"/>
            </a:br>
            <a:r>
              <a:rPr lang="en-US" sz="2700" dirty="0" smtClean="0"/>
              <a:t>Income Growth and Ag Labor Shares</a:t>
            </a:r>
            <a:endParaRPr lang="en-US" sz="2700" dirty="0"/>
          </a:p>
        </p:txBody>
      </p:sp>
      <p:grpSp>
        <p:nvGrpSpPr>
          <p:cNvPr id="4" name="Group 3"/>
          <p:cNvGrpSpPr/>
          <p:nvPr/>
        </p:nvGrpSpPr>
        <p:grpSpPr>
          <a:xfrm>
            <a:off x="762000" y="2057400"/>
            <a:ext cx="7900987" cy="3657600"/>
            <a:chOff x="1702049" y="2057400"/>
            <a:chExt cx="6960938" cy="267017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2057400"/>
              <a:ext cx="3481387" cy="2670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2049" y="2057400"/>
              <a:ext cx="3479552" cy="2670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762001" y="5943600"/>
            <a:ext cx="7900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Taylor and </a:t>
            </a:r>
            <a:r>
              <a:rPr lang="en-US" sz="1600" dirty="0" err="1" smtClean="0"/>
              <a:t>Lybbert</a:t>
            </a:r>
            <a:r>
              <a:rPr lang="en-US" sz="1600" dirty="0" smtClean="0"/>
              <a:t>, </a:t>
            </a:r>
            <a:r>
              <a:rPr lang="en-US" sz="1600" i="1" dirty="0" err="1" smtClean="0"/>
              <a:t>RebelText</a:t>
            </a:r>
            <a:r>
              <a:rPr lang="en-US" sz="1600" i="1" dirty="0" smtClean="0"/>
              <a:t>: Essentials of Development Economics</a:t>
            </a:r>
            <a:r>
              <a:rPr lang="en-US" sz="1600" dirty="0" smtClean="0"/>
              <a:t>, 2012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2932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3001962"/>
          </a:xfrm>
        </p:spPr>
        <p:txBody>
          <a:bodyPr>
            <a:normAutofit/>
          </a:bodyPr>
          <a:lstStyle/>
          <a:p>
            <a:r>
              <a:rPr lang="en-US" dirty="0" smtClean="0"/>
              <a:t>Beyond Agriculture: The Lewis Model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038600"/>
            <a:ext cx="45567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t: Traditional sector</a:t>
            </a:r>
          </a:p>
          <a:p>
            <a:r>
              <a:rPr lang="en-US" sz="2000" dirty="0" smtClean="0"/>
              <a:t>m: Modern sector</a:t>
            </a:r>
          </a:p>
          <a:p>
            <a:r>
              <a:rPr lang="en-US" sz="2000" dirty="0" err="1" smtClean="0"/>
              <a:t>MVPL</a:t>
            </a:r>
            <a:r>
              <a:rPr lang="en-US" sz="2000" baseline="-25000" dirty="0" err="1" smtClean="0"/>
              <a:t>t</a:t>
            </a:r>
            <a:r>
              <a:rPr lang="en-US" sz="2000" dirty="0" smtClean="0"/>
              <a:t>, </a:t>
            </a:r>
            <a:r>
              <a:rPr lang="en-US" sz="2000" dirty="0" err="1" smtClean="0"/>
              <a:t>MVPL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 : Marginal value products</a:t>
            </a:r>
          </a:p>
          <a:p>
            <a:r>
              <a:rPr lang="en-US" sz="2000" dirty="0" smtClean="0"/>
              <a:t> </a:t>
            </a:r>
            <a:r>
              <a:rPr lang="en-US" sz="2000" dirty="0" err="1" smtClean="0"/>
              <a:t>w</a:t>
            </a:r>
            <a:r>
              <a:rPr lang="en-US" sz="2000" baseline="-25000" dirty="0" err="1" smtClean="0"/>
              <a:t>s</a:t>
            </a:r>
            <a:r>
              <a:rPr lang="en-US" sz="2000" dirty="0" smtClean="0"/>
              <a:t>: Subsistence wage</a:t>
            </a:r>
          </a:p>
          <a:p>
            <a:r>
              <a:rPr lang="en-US" sz="2000" dirty="0" err="1" smtClean="0"/>
              <a:t>LS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: Labor supply to modern sector</a:t>
            </a:r>
          </a:p>
          <a:p>
            <a:endParaRPr lang="en-US" sz="2000" dirty="0" smtClean="0"/>
          </a:p>
          <a:p>
            <a:r>
              <a:rPr lang="en-US" sz="2000" dirty="0" smtClean="0"/>
              <a:t>       Initial labor in traditional sector</a:t>
            </a:r>
          </a:p>
          <a:p>
            <a:endParaRPr lang="en-US" sz="2000" dirty="0" smtClean="0"/>
          </a:p>
          <a:p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9542686"/>
              </p:ext>
            </p:extLst>
          </p:nvPr>
        </p:nvGraphicFramePr>
        <p:xfrm>
          <a:off x="365760" y="5836920"/>
          <a:ext cx="5080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Equation" r:id="rId3" imgW="203040" imgH="203040" progId="Equation.DSMT4">
                  <p:embed/>
                </p:oleObj>
              </mc:Choice>
              <mc:Fallback>
                <p:oleObj name="Equation" r:id="rId3" imgW="2030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760" y="5836920"/>
                        <a:ext cx="508000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41960"/>
            <a:ext cx="3494087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135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3001962"/>
          </a:xfrm>
        </p:spPr>
        <p:txBody>
          <a:bodyPr>
            <a:normAutofit/>
          </a:bodyPr>
          <a:lstStyle/>
          <a:p>
            <a:r>
              <a:rPr lang="en-US" dirty="0" smtClean="0"/>
              <a:t>Beyond Agriculture: The Lewis Model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038600"/>
            <a:ext cx="45567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t: Traditional sector</a:t>
            </a:r>
          </a:p>
          <a:p>
            <a:r>
              <a:rPr lang="en-US" sz="2000" dirty="0" smtClean="0"/>
              <a:t>m: Modern sector</a:t>
            </a:r>
          </a:p>
          <a:p>
            <a:r>
              <a:rPr lang="en-US" sz="2000" dirty="0" err="1" smtClean="0"/>
              <a:t>MVPL</a:t>
            </a:r>
            <a:r>
              <a:rPr lang="en-US" sz="2000" baseline="-25000" dirty="0" err="1" smtClean="0"/>
              <a:t>t</a:t>
            </a:r>
            <a:r>
              <a:rPr lang="en-US" sz="2000" dirty="0" smtClean="0"/>
              <a:t>, </a:t>
            </a:r>
            <a:r>
              <a:rPr lang="en-US" sz="2000" dirty="0" err="1" smtClean="0"/>
              <a:t>MVPL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 : Marginal value products</a:t>
            </a:r>
          </a:p>
          <a:p>
            <a:r>
              <a:rPr lang="en-US" sz="2000" dirty="0" smtClean="0"/>
              <a:t> </a:t>
            </a:r>
            <a:r>
              <a:rPr lang="en-US" sz="2000" dirty="0" err="1" smtClean="0"/>
              <a:t>w</a:t>
            </a:r>
            <a:r>
              <a:rPr lang="en-US" sz="2000" baseline="-25000" dirty="0" err="1" smtClean="0"/>
              <a:t>s</a:t>
            </a:r>
            <a:r>
              <a:rPr lang="en-US" sz="2000" dirty="0" smtClean="0"/>
              <a:t>: Subsistence wage</a:t>
            </a:r>
          </a:p>
          <a:p>
            <a:r>
              <a:rPr lang="en-US" sz="2000" dirty="0" err="1" smtClean="0"/>
              <a:t>LS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: Labor supply to modern sector</a:t>
            </a:r>
          </a:p>
          <a:p>
            <a:endParaRPr lang="en-US" sz="2000" dirty="0" smtClean="0"/>
          </a:p>
          <a:p>
            <a:r>
              <a:rPr lang="en-US" sz="2000" dirty="0" smtClean="0"/>
              <a:t>       Initial labor in traditional sector</a:t>
            </a:r>
          </a:p>
          <a:p>
            <a:endParaRPr lang="en-US" sz="2000" dirty="0" smtClean="0"/>
          </a:p>
          <a:p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7476069"/>
              </p:ext>
            </p:extLst>
          </p:nvPr>
        </p:nvGraphicFramePr>
        <p:xfrm>
          <a:off x="365760" y="5836920"/>
          <a:ext cx="5080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3" imgW="203040" imgH="203040" progId="Equation.DSMT4">
                  <p:embed/>
                </p:oleObj>
              </mc:Choice>
              <mc:Fallback>
                <p:oleObj name="Equation" r:id="rId3" imgW="2030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760" y="5836920"/>
                        <a:ext cx="508000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371850"/>
            <a:ext cx="363378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98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3001962"/>
          </a:xfrm>
        </p:spPr>
        <p:txBody>
          <a:bodyPr>
            <a:normAutofit/>
          </a:bodyPr>
          <a:lstStyle/>
          <a:p>
            <a:r>
              <a:rPr lang="en-US" dirty="0" smtClean="0"/>
              <a:t>Beyond Agriculture: The Lewis Model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038600"/>
            <a:ext cx="45567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t: Traditional sector</a:t>
            </a:r>
          </a:p>
          <a:p>
            <a:r>
              <a:rPr lang="en-US" sz="2000" dirty="0" smtClean="0"/>
              <a:t>m: Modern sector</a:t>
            </a:r>
          </a:p>
          <a:p>
            <a:r>
              <a:rPr lang="en-US" sz="2000" dirty="0" err="1" smtClean="0"/>
              <a:t>MVPL</a:t>
            </a:r>
            <a:r>
              <a:rPr lang="en-US" sz="2000" baseline="-25000" dirty="0" err="1" smtClean="0"/>
              <a:t>t</a:t>
            </a:r>
            <a:r>
              <a:rPr lang="en-US" sz="2000" dirty="0" smtClean="0"/>
              <a:t>, </a:t>
            </a:r>
            <a:r>
              <a:rPr lang="en-US" sz="2000" dirty="0" err="1" smtClean="0"/>
              <a:t>MVPL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 : Marginal value products</a:t>
            </a:r>
          </a:p>
          <a:p>
            <a:r>
              <a:rPr lang="en-US" sz="2000" dirty="0" smtClean="0"/>
              <a:t> </a:t>
            </a:r>
            <a:r>
              <a:rPr lang="en-US" sz="2000" dirty="0" err="1" smtClean="0"/>
              <a:t>w</a:t>
            </a:r>
            <a:r>
              <a:rPr lang="en-US" sz="2000" baseline="-25000" dirty="0" err="1" smtClean="0"/>
              <a:t>s</a:t>
            </a:r>
            <a:r>
              <a:rPr lang="en-US" sz="2000" dirty="0" smtClean="0"/>
              <a:t>: Subsistence wage</a:t>
            </a:r>
          </a:p>
          <a:p>
            <a:r>
              <a:rPr lang="en-US" sz="2000" dirty="0" err="1" smtClean="0"/>
              <a:t>LS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: Labor supply to modern sector</a:t>
            </a:r>
          </a:p>
          <a:p>
            <a:endParaRPr lang="en-US" sz="2000" dirty="0" smtClean="0"/>
          </a:p>
          <a:p>
            <a:r>
              <a:rPr lang="en-US" sz="2000" dirty="0" smtClean="0"/>
              <a:t>       Initial labor in traditional sector</a:t>
            </a:r>
          </a:p>
          <a:p>
            <a:endParaRPr lang="en-US" sz="2000" dirty="0" smtClean="0"/>
          </a:p>
          <a:p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1659041"/>
              </p:ext>
            </p:extLst>
          </p:nvPr>
        </p:nvGraphicFramePr>
        <p:xfrm>
          <a:off x="365760" y="5836920"/>
          <a:ext cx="5080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name="Equation" r:id="rId3" imgW="203040" imgH="203040" progId="Equation.DSMT4">
                  <p:embed/>
                </p:oleObj>
              </mc:Choice>
              <mc:Fallback>
                <p:oleObj name="Equation" r:id="rId3" imgW="2030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760" y="5836920"/>
                        <a:ext cx="508000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41960"/>
            <a:ext cx="3494087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960" y="3371850"/>
            <a:ext cx="363378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65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Criticisms and Implications of Lewis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48768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Still an aggregate model</a:t>
            </a:r>
          </a:p>
          <a:p>
            <a:pPr lvl="1"/>
            <a:r>
              <a:rPr lang="en-US" dirty="0" smtClean="0"/>
              <a:t>Who moves off the farm, and who doesn’t?</a:t>
            </a:r>
          </a:p>
          <a:p>
            <a:r>
              <a:rPr lang="en-US" b="1" dirty="0" smtClean="0"/>
              <a:t>Can agriculture lose labor and not output?</a:t>
            </a:r>
          </a:p>
          <a:p>
            <a:pPr lvl="1"/>
            <a:r>
              <a:rPr lang="en-US" dirty="0" smtClean="0"/>
              <a:t>TW Schultz doesn’t think so (see China box)</a:t>
            </a:r>
          </a:p>
          <a:p>
            <a:r>
              <a:rPr lang="en-US" b="1" dirty="0" smtClean="0"/>
              <a:t>Ranis and </a:t>
            </a:r>
            <a:r>
              <a:rPr lang="en-US" b="1" dirty="0" err="1" smtClean="0"/>
              <a:t>Fei</a:t>
            </a:r>
            <a:r>
              <a:rPr lang="en-US" b="1" dirty="0" smtClean="0"/>
              <a:t>: Better invest in agriculture if want the modern sector to grow!</a:t>
            </a:r>
          </a:p>
          <a:p>
            <a:r>
              <a:rPr lang="en-US" b="1" dirty="0" smtClean="0"/>
              <a:t>Everything depends on markets working (Chapter 9)</a:t>
            </a:r>
          </a:p>
          <a:p>
            <a:r>
              <a:rPr lang="en-US" b="1" dirty="0" smtClean="0"/>
              <a:t>Impacts of migration on rural economies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439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726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Who Leaves and Who Stays Behind?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720" y="1600200"/>
            <a:ext cx="4413613" cy="360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5670111"/>
              </p:ext>
            </p:extLst>
          </p:nvPr>
        </p:nvGraphicFramePr>
        <p:xfrm>
          <a:off x="6248400" y="2997200"/>
          <a:ext cx="1986844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48400" y="2997200"/>
                        <a:ext cx="1986844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5207000"/>
            <a:ext cx="8229600" cy="1498600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Workers take their human capital to the labor market where it will give them the highest returns, in terms of employment and wages</a:t>
            </a:r>
          </a:p>
          <a:p>
            <a:r>
              <a:rPr lang="en-US" dirty="0" smtClean="0"/>
              <a:t>Returns to schooling and experience are higher in the city</a:t>
            </a:r>
          </a:p>
          <a:p>
            <a:r>
              <a:rPr lang="en-US" dirty="0" smtClean="0"/>
              <a:t>…so HK Theory predicts people with  more human capital are more likely to migrate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72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05" y="30480"/>
            <a:ext cx="8229600" cy="1143000"/>
          </a:xfrm>
        </p:spPr>
        <p:txBody>
          <a:bodyPr/>
          <a:lstStyle/>
          <a:p>
            <a:r>
              <a:rPr lang="en-US" dirty="0" smtClean="0"/>
              <a:t>Migration is Selective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2" y="1219200"/>
            <a:ext cx="4840287" cy="529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05342" y="6537960"/>
            <a:ext cx="501173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Source: Mexico National Rural Household Survey, 2008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406257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28600"/>
            <a:ext cx="8229600" cy="1143000"/>
          </a:xfrm>
        </p:spPr>
        <p:txBody>
          <a:bodyPr/>
          <a:lstStyle/>
          <a:p>
            <a:r>
              <a:rPr lang="en-US" dirty="0" smtClean="0"/>
              <a:t>Too Much Migration?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540" y="1442104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In 2000 </a:t>
            </a:r>
            <a:r>
              <a:rPr lang="en-US" dirty="0"/>
              <a:t>one slum in Mumbai, India, covered 175 acres with a population density of an astounding 1,200 people per acre!</a:t>
            </a:r>
            <a:r>
              <a:rPr lang="en-US" baseline="30000" dirty="0"/>
              <a:t> </a:t>
            </a:r>
            <a:endParaRPr lang="en-US" baseline="300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By </a:t>
            </a:r>
            <a:r>
              <a:rPr lang="en-US" dirty="0"/>
              <a:t>2003, nearly a third of the world’s urban population—almost one billion people—lived in slums, according to the United Nations.</a:t>
            </a:r>
            <a:r>
              <a:rPr lang="en-US" baseline="30000" dirty="0"/>
              <a:t> </a:t>
            </a:r>
            <a:endParaRPr lang="en-US" baseline="300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In </a:t>
            </a:r>
            <a:r>
              <a:rPr lang="en-US" dirty="0"/>
              <a:t>many of the world’s slums, most people live in makeshift dwellings on land they are not authorized to occupy.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5979497"/>
            <a:ext cx="807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Jan </a:t>
            </a:r>
            <a:r>
              <a:rPr lang="en-US" sz="1200" dirty="0" err="1"/>
              <a:t>Nijman</a:t>
            </a:r>
            <a:r>
              <a:rPr lang="en-US" sz="1200" dirty="0"/>
              <a:t>, “A Study of Space in Mumbai’s Slums,” </a:t>
            </a:r>
            <a:r>
              <a:rPr lang="en-US" sz="1200" i="1" dirty="0" err="1"/>
              <a:t>Tijdschrift</a:t>
            </a:r>
            <a:r>
              <a:rPr lang="en-US" sz="1200" i="1" dirty="0"/>
              <a:t> </a:t>
            </a:r>
            <a:r>
              <a:rPr lang="en-US" sz="1200" i="1" dirty="0" err="1"/>
              <a:t>voor</a:t>
            </a:r>
            <a:r>
              <a:rPr lang="en-US" sz="1200" i="1" dirty="0"/>
              <a:t> </a:t>
            </a:r>
            <a:r>
              <a:rPr lang="en-US" sz="1200" i="1" dirty="0" err="1"/>
              <a:t>economische</a:t>
            </a:r>
            <a:r>
              <a:rPr lang="en-US" sz="1200" i="1" dirty="0"/>
              <a:t> en </a:t>
            </a:r>
            <a:r>
              <a:rPr lang="en-US" sz="1200" i="1" dirty="0" err="1"/>
              <a:t>sociale</a:t>
            </a:r>
            <a:r>
              <a:rPr lang="en-US" sz="1200" i="1" dirty="0"/>
              <a:t> </a:t>
            </a:r>
            <a:r>
              <a:rPr lang="en-US" sz="1200" i="1" dirty="0" err="1"/>
              <a:t>geografie</a:t>
            </a:r>
            <a:r>
              <a:rPr lang="en-US" sz="1200" dirty="0"/>
              <a:t>, Volume 101, Issue 1, pages 4–17, February 2010.</a:t>
            </a:r>
          </a:p>
          <a:p>
            <a:r>
              <a:rPr lang="en-US" sz="1200" dirty="0"/>
              <a:t>United Nations Human Settlements </a:t>
            </a:r>
            <a:r>
              <a:rPr lang="en-US" sz="1200" dirty="0" err="1"/>
              <a:t>Programme</a:t>
            </a:r>
            <a:r>
              <a:rPr lang="en-US" sz="1200" dirty="0"/>
              <a:t>. </a:t>
            </a:r>
            <a:r>
              <a:rPr lang="en-US" sz="1200" i="1" dirty="0"/>
              <a:t>The challenge of slums: global report on human settlements 2003</a:t>
            </a:r>
            <a:r>
              <a:rPr lang="en-US" sz="1200" dirty="0"/>
              <a:t>. </a:t>
            </a:r>
            <a:r>
              <a:rPr lang="en-US" sz="1200" dirty="0" err="1"/>
              <a:t>Earthscan</a:t>
            </a:r>
            <a:r>
              <a:rPr lang="en-US" sz="1200" dirty="0"/>
              <a:t>, 2003.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07100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AutoShape 4" descr="data:image/jpeg;base64,/9j/4AAQSkZJRgABAQAAAQABAAD/2wCEAAkGBxQTEhUUExQVFhUXGBwbGRcYGB8fIBwiHx0gHx4eGRwhICggHRwlHR8cITEhJSkrLi4uGh8zODMsNygtLisBCgoKDg0OGxAQGzQkHyQsLCwsLC0sLDQsLCwsLCwsLCwsLCwsLCwsLCwsLCwsLCwsLCwsLCwsLCwsLCwsLCwsLP/AABEIAKQBMwMBIgACEQEDEQH/xAAcAAACAgMBAQAAAAAAAAAAAAAEBQMGAAIHAQj/xABHEAACAQIEBAQDBgMGBAMJAQABAhEDIQAEEjEFIkFRBhNhcTKBkQcUI0JSoWKx0RUzcsHh8EOCkvFTstIWJCU0RGNkc6IX/8QAGAEAAwEBAAAAAAAAAAAAAAAAAAECAwT/xAAlEQACAgICAwACAgMAAAAAAAAAAQIREiExQQMTUWGBMnEUIsH/2gAMAwEAAhEDEQA/AGdIVsuD5mYpFZ2q5edxvqPP8ye+2GPDuJVTEVstUW/92qh+9mMhfmp9pvhZR47oEpUQzFmRum86gBIkfXfGV+O06w01slQqsfh1UgCT3Env2nEqdKjVx7LFxDN1KtIKaFBqsDmrnWBtMaaYLdf09PbCgeHjq1r93RpkhQxAtFjKkDrF/fCo+G672p5SpSCjUNJlSbfAaqmD6AKMFj+0KCt5zVRRCfFUpqsGNgyMQV3HMFMnrioRzko/ROSimw5fDWZNNaa1WkAAFFOmIid56A2bv7YVcQ8B57yiPMRptzFt2IuJnub+3bFZ4X4rzayiVwgEyGgSQbgWsewthwPFuehQ1RG5ZEyrAEncmbxB2iCMX5fCodkR8mXQw8MeGvuOaXNVmp1XVXRUTZdTGG17GFlYgROPPHlM56qtXLF0ZF0vpRKqtaQRzAggEja9u2JKXjOpTHmvQBERAqq153uit021YNy/2k5e2vL5hZ/SlIj/AM84xtcGqRQPDfE+IrUKJmqyFHiGVtIG3MIKqPQ98WDM+I+Jh2p1Gp1tJmVphl+rIZ7WjB+c8S8IrK5bJvVNMamBy6C2oAmQ6/mIG/bEP/8AotFaYp0MiwpoAEV6sR6ADXYe+JeuwVcCHi/Ds7mgrvQA/Tp0IpF7/lH+eE+Yy9WkjjSBU5VQBkaTJ6KTiy8XoHiHlVhksyDphzl13AJiGYaakbAnTF98KM/9nmYEvRpVSu4V6TK/oCBKlh1v7YXOw2tIm4FwjPl1epQpKu8s6je0gBjMb7Yf50aKgouqjX8DmosnuQDAIBtG/pirZbNcQy8K9LMFbfFTY+lp5T87+ow3z3EcvmKWirSrComwdfLIO4ALWAiN2wOEZdFLySjwzTi3CszTqqNKk6YXSxC1BPTqSexAI77YAq1iiM7UkpnWUWmPMljpg7s2kHVpubzFxOBeHZ7MUaq1BWSiFYMFqHUoiYDab3ECATuMXHiHiSnURa9OnmGqshDPSpoEU9QlR1LWJ9z3taqVEXbsa8F4vWzainVpJJWJ8xGUgWusipIuCAp64IziVVsaFJgkEgAdIgxBb/qAxQq/HMvUP4tLMVSBZ2dNS7nlgBbEzBxcuC/aXl0oCm1PNB13cLR5gDaAWgWjp/XA67GpNCLxD4vzYrHy6tVKbKNKFiCO9xE3npgSj46zqvJrvpsIkHbqNStv7YdcZfLcVqDMLmEyiqgp+XWUB2MltQGoCCGjc7HCOt4TRSdecpgRby6VWqT6EKkD6nCrsG7G2a+07MJ5Zp1fMkc6uiwD2lVU/MdsCj7Q6jupNOXn4gx+I2G5sL/DthfS4DlWps1N85Wi00so8SNxJgemBeE08sn/AM1ls8p3BVNvUAgEHbcHCcgSrgs1LilWsvm0qiLq1SW3BG+pWbcGekdrbi5Hi+aogoMyziSxL0kdp66WebbegtGI6HA6LMamTzdWmakGalKLqIhgCL7Eyu0dMSfc80mnzERrz5uXZTPUEo8H1gA3tiJZdGyxa2jY+LdLL5mb0ETvRWTaJJFKNj3ww4dxOs5D+flNRi015gkCFuqfKY9RgTg+fy8+W9LTygMaDFHgfro1AWH1+WHPFeG5M0Q+XzNU1ASURq0QdJFwQDb39Jja4uyJJr+iTiniGutUrRy+SqqRAdqjs1hMNEnodpAkScWXI8Jzhop/795VQrLItGiyKTcqvICQNt7xOOd5rI1WINbK5SqzAaS5qgkduamRqsTBOBDwsiYyFOnAtoqvaNzBRZB9Pri9mbSZ0jxFnszksv5hzIrPKqq+UgLse3MABEnrYHfFdPjXiiTOTDRcwASPktU9jtioU+H1iV00q72vADwBuF0g2G37HEwqGnSLvWqUWAOmi9GqjNFhBKAQfe18JyfweEfo8H2sVbFslzT+k7/9RM4mq/aRXNQ6TlVAPwNcg7Hm1DrOKe3EPLSm5zhDk8yhpgHpBItc7HbrhZXpUHMupgmYAG/zIkYJW+6CNLqyxPna2YzXmNmqqazBSlmHVRaBpUNAw+HhDNLl1qVuIVav4glajOJWbBQxa/UYo3Dmo0nLIpMgqWKmwMEwATBgEb9sX3huUoZpYyubqOUM6GVNRt0VnVptE++18Sm1rktqL3wI/HeczAqqcpR0BgGFako1Nq3Dct9vhJ3E43p+JzUL1a2QQLTpLTNSoCdMk6rQC+uQCo7djixZzI5v7uFpKzw+tafl6GEyDfWbXnSQcVTNcQqHXTZH2ZWBNwTIMiO84sza3oc8I4jkVUVjVr0lO7PVLJqO4WkytA3gdAMbcMTL5kRSzR0cxL1kCmAIgldK2nUAwBtiqZfhFAJL0cwAJlweVhPSAPaJ98C5rJ5OKgp1syGkW1ECCBYgLf8ApgbYHQcp4BpKgC5mQJv+Gepm5BO/rjMVOlnM8yqaOUOYphVAqwvNpAUj10sCs9dOMwUvgZChkfQJqvrpgxEMIPWBcGIHXbDHgvFKvwZl6j0tQIA8sEiQYYuQ6gn9JJw4yfhPMaQ9WoKaltLfhF3BmDJUdDIJLwMWnLfZ1lm5Gq5lG3F0Gq24Gkr8gTEicRHx1wNzZX/7Zo0r5XO1KY6U2DiOwhgVIubk4sHDvGzqv41WjWgSQikn05lhJj3x7nPsxyqrP3moncv5ZHz5Rf54Gyn2f03jyc68g6kqrl05ehCVSvWT+YnF00JyT5KD4o4vkqq0xlg6HzHeoCkTrv7kgwMQcG8h7VKxQAnqBboQCN9sdHyn2P0AIqVmcWgqiqfrfBo+yjIKGJFR9yA9SAPcqAY9TOJxlYZRoovC8sqNV1U/NoqwCVCQQx6x3AnHmZ4dQ1moCNM3UEiIF7bXOLPV8RZXK0xRyqtVA30VIpgSBCuVljEbCN74pviLxH5wNI5emFUhirVajXixIVkn+WDKNFYSF+XV/wATygYdSjW3Ehok+qgz6Ynp8OYC4VRvc4m8OBUp8xF2LR0X0Hp7k4OrZgVLKvK25O0d/p/LE42PKhLm+L5ygdNKvVSmIjQdIuJO3rO+NchxXNMfO+9ZjWDv5jH6yYPth2vB/M0gssACLX/cQRiXhfD2oamTN+WAbGilLUJDfExQnpHbfthqDJyQtr8SztS7VsybTfz/ANwqxh1wHiFMItPMLrYTzfdmY3YkS7UySYNrW26DEq8UzVUqtLNZupFiyNdr9hpH/l+eJc1Qz1P8leosw5qVKwcdtI80p7kzFrG+HHTG3aKLm8lToZkvXpmrTDytIkpqG6zyfDESIGxG2LYftDosgQK1BL8isdJBMkCEKi/9IAwr/smoKoapRrGmSwdhzGDewAIv1NsPh4B4bmpNDMOr9VDAkH1BCkH3k4ohWuBX/wC1eQdWpmlqJB0kBVMx+sooGw3t06mZeB8QyOkPUZgi1ITSgY6gJ/EEMSY2Nl2jriLiH2TVFP4ddXDbMwYD2LAFRjXhXg003qLWzFBTKyULVI03Ngo5r7TbvhMabvZaeC5ThWbqaKJrtWYMSX1SfXmBQ7+/fB7+BKCamBqKqAgxTksY35TJj0EH5Y08J5nh+QSFqM9Zplyl+nKqg8osLTvhxl/tFy76opZjlJHwCDHUHV/O+KQrIfDvBUpg06dKWAM1PNqAkmeYrA0kzsNu+Cm4Y1JC9SpUqFQSZrOpIuRYEKD0nrhPxL7QI0sq1ghP6UM9hEglfUMDtg7hXiWhWBPntRZjOkIBpO0FTqH7fOcCHZznK+IUFXXV+9AEzDIpYCAIDeZPQb4ZP41p0jFM1mJHKHUKwnrOioD1646RxrN+RQqZk1/MCo+lCKelzFgYAPQ/m79sch4t4karVaq2XRAYgSAAAABFh9TiMa4Hk2R+I/EFPy6Ip0p8yXqFgDcEgIJUREySsbi++FZ4i4YNRd6REyAFqCDsAXOr6z74IzOaDMs0ZNNYUMSNzJYx3k74yp4sFGoFakmlb8p1T7bRfv8AvgqhWE5bxJnAFH4VUKZCmg4kjY8rkSDfE1fxln6jf3CkgADStVdpiIsN98KKP2gVgb0KLAagSC4Jk2PxEcvYRiTK+MKlWqlM0k0u6rrDVBYkCbNv8sVbJtFgyWbz9UM1XLlQBYgMe5vyg21G/wDFg/NZmu4SnUpqAo5dTMoEwTcgC/ucKOMeMBRcUqbCoOb8gJAk/lk9pPqT7AnhvjKvmKXLRrVEpwBppkqp67DTEEDmmPTfCsr9k9UVST+GxiQYIa8xAmxItYYO4LQqUqrebl0Cmz+aKVoUkGSdt7ix2wozPG6FWsalaqKbsfgqhVAjaDqsOkHB3m5eqWPm5Ys7Ak+egBEnlUa4iLQdsIrXYH45KmqopUVSkFuRRKr5m7BiOXUBA1L6jFVq5sKQPKTTPxbG/VSCfTqPbHQeAUauXoljLFmcwjaxcFtQNPUIud9owu4dxDLGo5rslXWlrAksCrKBO4Oll7nUBhOKZSk0uRDk8wzf3dSqhAkFarXi/wCoCI9ziSmKgP8AeuGYgSTJvYi8z7dcWJ6dBQ1ceTCu+lVNIMwmYRQyyZ6T9ZOKfns/57VTTCBHkgQdpmBDARMmP54zlBrhlqceGtl2yPhkPSyzrn8xSZyBGnlZjvKqVgQti3brhTn2zdV2+7OK1LVoSrFO5XqUkkXncYSZfxDm106tFRVXRDdVuCCTJg6iLRY4VV6NN3ZzliJ/TWNvYmmTGLUiLfRYX4NxSdk77ad77BYGMwkoZzNINKPUCiYDVSSL7TA/ljMFsX6Lhmcxw/y4GVzgO+n7wTY321nfptc4P4ZxLhqFX8riXKQAr1DAn0FQagOu4274r9Es06hEidUGZm4uBb52xtWMXKlosP8AIe3+9zjWkZ7OlP4zyDGWWoGYTJQ6gIixBlLdo3wuzH2h5eiEFCgQoMAMwQcxuxADE3n1PNiocD4fSrVT5zqtMSWlgGNpgTcnrbt64WOAzM+jSNRCKSLAdpsSBoE9JMYYqLrT8f1aykqhUa5VadWWbroaacgQGJ0wQBvhP4v8SV82qqTopkSaS/CZ21mxNoN7X264UJkAXQGSVlmiRci4sImIT698T1MtqPNy36dPb0H+WFV8jTraAxridNmVrAXA2LCDFjaOsHHo4WKrOys66ULGVAvEAfNiJtYTg3K5DzW00kZ2Oy6ugsBJMAAbnGzUnCsgAUs5DNuF0WPudTR/yziV44pUkXLyTk7bE3DjH4ZU6wDJXn94MKI6fS+G2SqlD8DNJEjln6TO0Tir8Ty9ermHTKCRRhWIIBmJJkkTzEiPQ4wcCztX464UbQhE37kaR9WjFGdj/P8AG6dI+doctsqsxE3EhRcL/iIONT4jouV8+jmFAi1KpSP86a3xh4dSphaWdqtWmwDMLe5Xrf8AMxOCOIeGKSqj06qlXEhdYJUDvt7bk/wnEu+ilV7LXwD7ReHZdNCrmqY6611/yZo+QxY8j9o3D6n/ANQE/wD2o1P92AGORN4Yr8riixpEXdSHUd9UXX2IGDchl6UaahO0CBP17e2BSY3FHastxXKVr06tCoT+l0Y/scKPECcPyy68yqILwDJdjH5VBkx6DHMszwPKldQpy36jb5xik5zMFSQXZ/06iTpH6RPTrgcxKJf/AP2hztd2pcOy1ShlW+KoqkuwHZ/hQkWtt3xEi5peRxTVIGzjUBuQoEsz+8A+mKbU8QV1UICoVB8ImIOxI1Rt0wrPH8zpJ82FnYKoF+wAkn+WGiXJHVGVawBUMhQz+IYuV+Az8X+u+B6VOAC9VVQ/kOq3fc7m9tscsbilZVSKtQFtTSWPfSPppP1w74RwStmqetq6pzFOcE3G9pg/S2GnYsi/ZHP0zUYq1En4Qyvcb3AudoEm2MrZUVKzMPMdvzSJ1CY5SIhpIuQZE+4o9LwcUdWTM+YbzopsOnQtIe/6QcXzg+TOWk0GarVKU2FMkSJ31zqKqbmxEERq6YClbAKtCqJSA9ECXTXpi+/qf8Ue+F2Z4FTnkpFlciAGupPTQTB9wep2sMXNs69RAa1DyyzEboYH+Le/oR88a1KVE0yfMdY6FTbb8pEnp19tsMKOe+IPDpoVLI9EgdQSGtJuSQpgjlnpjfhuVy9am3mVamtQo5lVeYn4aSwdU2GpmAEzHTF7ThvmFlZiyadw89ZJKVLHlGw7euE7eB83lMx94oUhWpqhPluRqYgGOVgAYOlt9xbEND44ElDhUKYpUtZgBalZQRG5YHTMgxEWI64yrlqYQDyssrXIYOQRb/HBn/Yxa/7Hp0l/FOYchVvoZNBm0zyNJO15vtgWnWyCVtdMUVBA5KtGq0ReRpcqTP5h2Ai2K/x3zQ/b0U+nSDApRoLy3d1RpI9SJCjDbh3iLOZEIMtl6ekaizVFJJLGSQQ0qIAG52xcsv4iyFOkULK5b4qppVSCRYAglqnwgTe9+pxGnGKaVtOqkuoSxXIuRe4u1TXEG0CBjTCaWJm2m7CfA/2gHOZj7tmqdPW4ZhpU6V0gGLzIIkzv8trlmvCeRq3fK0GnqEA/cY5pw1MjQztGrSet+G6AHyqwUhlZHLltQ0gEGSRcY6s/G8uok1qYH+IYjGtMX9Cil4CyNPX5NAUmcQWQtPp1ixvHpjnOarLlawyvEKbyJK1aMaaiknSYLCG3vNj02xe/Fnixfu1QZKrOYto5CRuJkkaRyzecc48VZVc+VqlvLr/CXNUeWFAsQoJJcH8w07bE4T/BasaZ7jWVflh6hZRTGqkglQZCzBYsLR88BnL5Ywoy9FYVmjW623j4/iMkhRc32g4Nr5vMl6bHNDMLpbko0TpW8S4N1IixKmxPfCurXK1A9RacvOkPSpgEdBTOnQGi5APU4VWVdGVeGU6p/BotT2Gpq407EmAQxB/5oxLnuCZZBzO0xtSczqv+ckgAGR67X2MFKhVB00yaQIMMAkGepCsy+kkD3wbTZ6Hls1Bsw6BgCzhUhlA06AGFmGqT+o2viaXaKt1oqNfKMGI+90h6NmFke8vv/u2PMH1uFUCzEIqgkwsLa+10nGYMV9Jt/CfL0W2kaBcKqkGepksTJ/2MZmEeeVV0gxqYiT3tv6fLAVHxVlFN63QwQjC/rbELeJcuY0sWMxqYwB6QYMfLvfGqXxGdoL4kxQUxoJLCfMIIQSYgdGI9NpPbDvJ8PVaAdnZjIFIFl2VjLaB+ppGwjqdpT0MgpK1jWSoibaSm/U2JkCfS+HHlEKhDVHCrBlVhQGYqFKk9WYknq2Kfjl8BSR5lcs1eqlBW0vVJJf8ASq/EelrkxI2GJ8xw+qlZqTLCmYdiICA/G0EkAiDeOvfHkVai1mekajVtJLmmVKwZGllWCDsV/N1M3wx84plqqstU1KugNVIPwgiV7mT16yO2Jwl8HaF1DNNlmeoi1GOkqjwBBkQWU/lImwvf6CZzPMgedMqstbdjJhR0Oox9ME0MtmyS1Q5hoUkatRA7QGg2mZ9MVfM1w9REy81XOqQCSJ/Lpvo2kk9h0wmmtsLCPDOUOmoyqC+sa1lx5kzB1K0hpkG0DTJti0jgygOxNQqj6WokUojYg1A4Ed5Bswt2W+DagpJE/iBZcgbTeBa7DTJAtyKPzXecNr6xqadIFwp3P5gPZZQHsaWIUjRR0D1/DamGpl8uXB5GUVCoFyVIaBb32NjBhI2Xp0k5dbAzLBXUk921Cxvt64v+Tzw10yW0CZ0gTq6D2l2Df4ahGJuI8LyWcFKrVatAHKoLruBGoAWaChse3ScW5X0ThRzrhy0WK0llHY2NRiNTdL3A+eDatckk6Q4FpgvHp5lPmAH8Q6Yg8X1shlM+k0i1FaWsow1J5jNKypGwSbXuFtYyLn83m83UpNTq6EqAMKpQ6oBNrLGnrLkWjtiHXIJvgjzn3lnmk2mmQCdH4kAmBOmSZJ9MLanhBqjx55Umd6LCwEkyzKNzcfO+LplMv5YkiZJ0uumQbEtrsQT6zvb0GzmeqoSlJQ2qSWaqSPnCljaJgdd8ZyT6NFj2VEeCG0jnDxtNOARJjm8wW+R+eJcl4JapMNlwCDBKsdt9JJG3f09MWJM5UdSrZdi5N2pEKO35yGIA7g9fQYKy+SZlVa6tp2W6gHcGYiAB2xWLfZNw+CHM8EyqpTFWmwq6AEJJZXImyoqgX+KS/wBcF5OlUqUwi0A7oZLFQsHdtJ1KrNG7AN74Z52hl0SSCRqK6DT1Ave8MBqIEwZjA60AOXVWZDpOkHlYoLSJIkEQD6Dth+sWSCsvW8pj+JTNUoD93SpqYLP5SNarAJPxXPTtSafiGv5f3YK34ZJ1Cz7yFLT0Ed/2w/ztVKIC/hqReAwA3iQv5jJALMQNrXxXeF8TWpWq1QBLNNrKOUQAIJ6H09cOSpaFdumN+H+M3pOPOqVWE80pLXBuHULF7zBw7yPF6Wss2bDIyqIdGgRPVZ0kzv6bYQtRpZlwAVDdiYbeNjEj1GGXEPBFRbqoIHex+RFsTGb7RWHxjfO1KSrroZymA47NUWw2JuFOwggYiy3ibMIR+LQcRAK11T6gzb0AOKnV4FUpqai6lYd95J21KdQ37jEA41nKXRHBsVqrM99+Y/8AUcVmhYyR1XK8Wq+ZrFajXkQqnTI7xUUja2/bAObzCPUPn0UZxsDpBe5sda/iC+639RigtxU1ELVchlmnfQgB9N5/ywx4V45yyKaX3YUUmYIQKe8yw3A/bFr8E2GcZ4S1Iq2T/HEHzKDDnUzaADqIHQaSbdcJsp4tr06wTNakplQolCDTA2gaVJA7e8YseR8R5Y2+8Iij/hvBX/lnVpF/ywMEcQzdEx5j0BRNiaUTcfEQRokdx8xucOUpPsSS6JMoiOiscwCjbOrCb3sSTK7iP6Y0q5KmrEirY/nJuGtsTC7RfFc4hwkowFCutOizrc01kkyfgLCSCCDFtiLbetkXpugrVDV1D8NiIDXgrALQ0bidrib4nJDplmrVECzKk9TrWSb7+n+zhXUzi8yk02P/AFwJnYSe0dBgaklFLjKZWT+ZqYY/LUSB9MS1+I1o0hygmYpwg9DCBRh5BRvluK1KJU5cM5BhVWlpYDqFgTqnvhgfF1VqjUM9Sp+Wyx5TqJLRKhhddXpAONMn4zztIQKwaB/xFDfKbN+/fCPxJmGzbNVKDzD8QT4SfY7W9cJvQdkvFsjlsywfLtVyFTyxKwz0zG4ATmWLGQCIOwg4qvEP7RyyCrqqNSkjzUfzKRIPcfD/AM0E4tmXZGMNqCrpMqoJFo06SRMkDaetsenO1Uc1KDun6nJBJ/he2lh8iMTyOvhU6XjKqQNVOoT1Ij/MYzFpOcof8TIZV3/Mw8xAT/gU6Qe8dZxmJC2U2nw0E8wUDcaV/nJOAOL5EKwMWi5AxZ9QB+Ek9h1t0nEfENARhOolWB0QSLfmEiIw5PWiFEqVL8WpTpt/dqIsIt39STc4dcRyNTLZmnSZkAKSpZUiOkyIwFSYCNFzIkkRFzEc3rHthrm+CtmKyU6jMpLtzGDFgSD69Y7YcZVwwaNCcxqYhlQE7JKg+6KQL+mF1ehmNRCVXAFzpYiCSdgDvjonDuNUKeVppXaKilkkAmdJKEzEXgWxUeF11FSv2MaZ/wARxSnNvchSSS0gZOKZ0jS1QusRzEz7SMWDwXNcV6i0/KKhUDrJAD6g5jqYU+g5sa5nhr5ZEzVZabBjpSjqIY6tmZd9N7AXkoTvczhPEuJMadGki5emziHp01mC1o3kABjsJCte5wT8sn/q3Y/HCt0WzM5BMvTKVChJVQASdShm2kiGYBAI/wDx2P5jLLKU0p0PLKhHIMsWEAkyY68oAF7/AII+aTj3H6QZ0f46JUAVLXgHVUa8woWQLkmra+JGWqGpIuusILvUdRyLoJBYxG56hR8YJBBGMzoPBnX13BC2DkAEpubW2A17/wDhAnYTsczVanp8iuHBJNLTMKSQNTDlAM1BuICDtiLLvUD1vLQkhhYgmxVTpZerwACCR/xbi+CqvG/IyytWpsq1nFMlivNAMIT0OgHUf1PUG8YEJnOeIZOtnOIutdGB5XrDaBoUxaYBkbbT3xfvu5CInQKCAkMdPQBIMADlggm/Q4rOZ4jQFerVZazVKrFqmp1ResSC1gBYCdhgd+L5Sm6ilVrUybFKdSxO86qdTVHpIG2L4RktsfZ7ilWQKNCpUJHKoTRpH8RMk+0Aza2NclrJ0vTqUZHxPoUav4ryO5IDe2KzV8aEVF0LVYKxBZ6hJOwszFmtEi8emGVbjNGpkatdabCtRqqTqcsGQ6V2YkCHZTticndFUqssHEqRVFZLyRzSWUCd10AsT7r0xpmsxSFTVmMzSCqJCiQaYO5BL6pNuxJi3TFFrePKlpWnpm66pkdQIW0i2Aaz1WoVs7N2dUBtbVuR1gAqJ7nGhnkGcd8b1nlMtTAoxpVnpq7sB3mVHtBI74q9biuarXNSqygbAkKo9hygYYZLNolJQZOmdUbi82w+oFRS0i8gSDYb7W3GMnNropRT5Zz1mJ3vi++AaKCmNYJLl40wY0gWIkGYDG3T96xnuFP5rSUEy9jYAkx0/bDrw/l2opUqBtRoxUABsREkX9JH1xrkQlsvGc4XOlk5wJI3sR6iSCD2g49rcTznl6UqVTG6A6zA3MMpJCmDvMb2thM/j2mrTTouymJMWawmZYGxkfK2+JG8b5RxqNF1a2wYH3BExHv1wOmUnRM/jKo5jMeXWUbxS8tyf8a2F/4T74jocRFY1ClEO1uVjMKBFiAs3k3XqPfAinKOVBemgiFIc37BiJAPSYU2vhhT4VQpMK1OtUWB8VQRTPQqW0qfmJHvjFwbezTOlpjGvxJfIpoMgxKKoZ9SICZG0FjBO9gYOK5nc/RzFaMxlRSCJyrSOuZkkk2mbAdBH1tPDK9GrpZMwvmgg6iwCgjqsnTpBkT9TODuLcHpswrSrVidVlMyI1GBbT3gg3t3xriRdnLM5w9RXUUg6UranUEgSJ29Nj88NKPDMysVKFRdEA/3Ygj+IRtOLrw7hNPMKWNQKQSHDotj2aFQst7MCPW+AM3wdKFWCaZVvgek7AdJVoc6CTNyD09Y0cNJxIX5EuazGeZWBpUNUEWDD3i8G3TbDjh2VoV8pIqs5ZtSKZUAAAFETUQOYMRafW04btwKQURq45TbWhN+oDSSPXCGn4Sz1CnqpVNNJFeKbKjESeYI2ljJ6AjsB0wn45Ds2XIAcplY2DWnpad8bnKo3Y6evT6m2Aczmc1VoJUarZASGKoGB2YGQCL7T0i04U5JU1Bq71iLmzkwQCbKYBJIi+MtFD3iefoUjBqSYnYD5G5wL/b+ULgKzzAuo1+5sF5cEZbO8KqKQ4ZN7urFifVgCB/u+HWVo5KojfdhTKgwALHUVG8iTucBVW+REvEKLwfNTuJMH94wxpoGTSDKzMLETFuYAmAbx6YBz/AaZBeIPt0Nv64phrGlXbSzhLxpYgiBaIMbj98JOxSWJcauUYGNNT/lEj5G2MxVR4xzQsHEf4UP7lZPvjzDJyGauutR1JGxA67jrgpaAAYG8zJJkme5wh4pw6vQel51QKGbUsqbaSLsBMQdwCf5xv8A2+0tZWXoSpWfYaiY/fDTJIhRB0RKTAJ0ncDpPqMeZB2Sujsx1NUgs0n0J+cnvjKvE3K6EVagXmmCIMzFzsIxr5dat8Ol1JDsEedEk2a3UwAt7xGMknZdqhz4kratBLCzkjaebfb1xYvs84HR/Er5ipQAUwiVGWSRDFmDHa/Xc3NgZ5s+WbzGIsQC2ksGMDeTN4vbEuV4XUrDlpmox5VGobjoJJMneLWBw+Hdis7c9CjWY1KmZoR+QebNhNzfVFnjrZjZn5GmRpooKpVo6oILNUU2O0XlSx3jYKALKmODZfw/UagKlV/LUKzU6ZHM211HQTFz6dL4Eo0ANPKDHUb95wKuhryHd8t4ao3qTQeob6+V2JkGZJ3+FomBNMbISxS0ihNKnADKGBVhpAXpJ3Cgq0GdTGer4+eMzQYksQCSZ2k+snvjbhuW1k04HMrfWLEfO3zw60P2HfaHCjSasxcakCsoDW+E2JG4lNJm5Ct/4hxyP7RvEf3nMLSptNKgNIP6n/O57yZv6sfzYr1OhFKTupcj5qB/MDAS0tJg74FSFKTZdF8PD7tSrE6tY1b2F5+sRbHnAuBnMZoZVqaoxDvSqC0lRMEj4pP0j5Yd8J4oX4ZRpRpAYL5kTBHNzCDuABIG5GGVfMillKNWnpZkqSp0yfiaYNjH06b4lPZpSpNCbhfhii+Yr5eqsNSLy6GNRV4PrBn5DA2e4AaGXrF1IRhDgnURA1Az7kGP4RjbJ5t3zDVSWXW5appGnc6osZC2GLB9pnEvwDpX+8UQSO3KfQfD3xSol7RxPF14rXjhmWp0x8f95HdSYB7mI9h74qtHKFxqFzeRHb126j64tOapf/DstBg+c1vQrTH8xipSXBCi6sqy1Y1naR/n/pi05SnzrzMQTtMTHr0wk4lkmovo1AyJ+EDvYzPbDzK5diNcm2rt0B7DESa0NJ7EmczJDsGJFohhtG18OOB0XWlWWFcVqMBtaKRcWgtPwk/tiuZ6ofMcGdyP3wz0qYdQRACkWgaVWPmTvipaQoq2WHKcHIpKNKzH61N/ecZ/YR07JP8AiX+uFtPileyq7LeApVP/AE7YyvmcwrGat7HlA03HQFR/LGDRvaNs9wAkgHyxuTLrYR1v3nEA8NRSLM1OwJHNPzMTgupnmVEZkVy/mTJIiCsG3zwXmM9+G1N6RVmUhWVwQOm0SPrgjJ0JxRWVpCi5AzNICZ0xUP8AJLe4IOGlLxQKahUq1VIvyMxUnvFQkraR1n2xVMxVLMSd/wCcdcRY61ZzFzTx/WRFFIKrSxqEgkOTENvymBBA7SI6D1vtAzbCD5ZHZlLT/wBROKrGPVONF5JJVYqReMj40zXL/wC75Qr0mjtO4BDTf1ODl+02oCU8hEi3I7BYG/LcXwr4LlrICttGqZ9I+kkYq1ddVV9PVjH1xEfNLn/iCi0eMvEK1TSXy9LLBeGc9ZURIUnSY2MCBiFc8KlFmVWAnTJ9h/XAtbLhsxW1BTcgaptFgR9OnbFo4B4cqV+G01po5JdmOlQZvA325QMZuWWzVRdlTDY6F4K4e4yaVV281nYbWB0g9iLGcRcD+zc1QTVeokNpKwAf3GOhZThyUEShTLeWlPRBO95P/MZJ+vbFJWEbTEuf4U2vQ4OlmcKwIt+YWn5Y514r4QlEE3mdjtfqMdWzSa4Go8kQxFjFv5DCbPeGPvjqCToVwWGxYQbT0GxnEuO6RpLcbZxk5U9v3xmOgcS8PIarkLpE2AFo6ftfGYmmY0UlsmWJJP0A/niVUjvtuYwfAxmgG0YZFCqrlQdwD7/6Y8FBlMgsD+oEz9d8MWpDoMeLSPScKxg4r+VqY01YkDmqHVsZmD3MbzsMN/D/ABHNViWeuUpI6y08tvyhBAnbew94wDSBYw3QYiqU9J5UptJHxqDt2PTEyjaAuC1mcO+s6RVCgVFUq9gVBSBFz8UgyfTCPiWTE6lUAORsI3v8JvEg32wDlM2Vp10qAlnUaIuNQaZMmwt/2xLU4qZH4ZIMa5YgtsejREidpuflnFSRVo2yNOmZVyo9TIwUOEiQyFbRA1i5EbW9rYhy3iGqKbUvJoeWWLc1OTJNjrkNIFh6YzhvFWRp8vLlujOCD2t+UEbyR3xdyLTieZjJhZhSSbqACZjee1xGAcr4eq1FLgqSb/EB9BviWhWrF+SdbWAUEm97AdZAO2HmTrGhUVM8+aWoGtTeypaQzDdgRIHrG++FsapkHBs0tKktNi9NxMDYX09DY7e1hhvmc4lXKeSAC6mZmDBYnYYPpZ3K6m10w0jk5ASQRJta89L7jBrLSpozPlG0yAqim0D1hbg37dMSrTs1pNUVmtl/wVIU6lsx1G+4Gn0AABn0xnGcoauUppTj1lxMkdZgRJO+GWd8ipSMPT1G6kkIVM7HUZvtEYzJ8B10VqqqFTclq9IMQCRu5sLfvguxNKylZbwzWRQTTIsROoQTbubExvhtlKUU0pumryo1Cxg96bSFLC3UD1xYshSqoGAV6azq1irT0WMggg3j2gkYH8R8YzFA0XrharVacqzgaliJKRaCG9xNsG29g3SroU1/Dy1CKjoPLY6UuQTHUrJIkySL7kYlzHC5qS3lqzalhfwltYFfhW4Bna8jfCzO8dBOlBqUWBIJsVg/FpO/Ujp6YDNeRDyReLbT1F+kzGDZGUTap4XmSW+EksxIAgnee0ne+JcsBTJ8sq7MQzaZ5CZGjmjsCT7XxAeIoA6sahULCz6GwK9FAAiCdsH0kpGs+iqoQJOoXDnchYHK0/lIEYqTdbFGr0e0uAn7yaS1EZZBNWwTmAY9TsTp+WJOJ8EqK+mUcgD4ST0mwj3wXUy9cUzUKg0wTBbSPhjpOogyCN8A1c5UWCEKsLggQbjcEX264zctm2kgzhfBTWVCyxpJAvG7EzH7YZcV8PACo+lVCIWYyYFj63PXAuRp1KmVNZqtZVnSQULI7Fogtq3JIUyLRhpmPCNcrVpyvYRSdQSbAH9Jm3UeuOf1eRyvL9FWq4OLxh7wzw2awMVFBG9pG079d8Nm4AASrLzKSpHYgwf3wXQ4KzKqqJCiBZTb1JGO9+X4cy8b7KhxThNSjUNNgDGxW4I7jA/3Kob6GjvpOOo8NydVE8vyqbgSQWAkdbRA9dvnhrwrg1YoHUBSGKmATB9Tc9fbC9w/SUzM8d1ABaNZYUAAptYA7e2FvBOFgFXqoZksCPy6SDzrvHr646xk+EVUfXU1aVaGKkBiDfc2JFjBGCvFFM+S/lNJpstVdZXUhUGTt7flwnJtaKXip7Ob5bgdWsoK06bBmIFwC5Blha4PW8HeMOv7F4hSpKKDOiKv9ypll5rgQCWAJ6mcJ+IZ2pTqBylRXKiKiNpVgQAYgXIuLfthjk/Fa04pmpXZFQaHVnVtV5LSR36/54lJjuIHR4rn6UqMw63uCq7+oK4eZTxnXSgWru1cq0MJCPfZp0FIt0INuhxXstxU1NTMtXzzMGS4cxykyTfoVkCL6hglsyShUUTTY6gz6yCQdhpVotfeR6YpZLsTaDsn48ooXJWrpO0lWjaRY9/bDHhf2l0adNi6tLkwwFpgAL1kSJte/wAsVpMvpUggHULyBPeR2Pr742zOTprSLBka0GDDAdSV7dJv0xpbRDbqhoPHVAABrkC5CmD/APzjMVJvKn4WxmCxGawe+PVqAd8WGpl1JsiR1t+1sbnIUT+QfU4MWZ0Vsvjak8TGHuZ4RTaNHKfqP6zj2nwKn1Zp9Lf1wsWOhCu23XEgAO84frwSn+pv2/pjdeDUxsW+o/pgxYUV1gqk+0Gd/pgd3Hv6/wCmLUOA0epf6/6YmpcIpLcLP+KD/lhqIUVALaYMdsa+Wd7x3/3/AL3xcq+WOjSADeYOxPr39sQJV0ErUdQSCRTH6RufX5QMFFUib7JMyqcRS9O6NdmIKjrAiC5sInYth748pjO525CrSpRCmfNDMSuggXIBg37wTisZzgitSpKTzOyTJiJ3IPoSDhn4f4hl8pQQlvMqqSNIqHUELcoCGAemxOkdAMTLSouMb5FvFtCjyq9J0UKFTQlNSBFgS4YzPWR7DFayS1qVQ1KNeskG0vJj+KOU/TEvG+J1q9VmqqwEnQjX0qTMTA1e+NcswBFoXE00S5XwRl6upjILM06yATJ36XJ7zjynla1LmWs4bckR29sGsysxNgMQ5riKgRMmdhBtt3kH0jtfD0QxdlhUpzphrQNU8vtG3tgjQzFWYkt0P+uCFqAi38v9nG9RoAuMAAzU4379cY7AW6+mJa1PWoIDKUjUdUgkzBAgQPed8QLk+zf7+c4ABWpljYHc7gf1N8TZakyFijEEj3m4Py26YMp0oxKlLrgsEBrnnJAZlLDpB7fscFcM4stOoZNVVIIqaPzLaVBO098e+UNU/mPpjyqhNvfE4ItTZYfD3i1AadFJCBmWmK5ssksHJAUW2Egwe22LVlOK16oqqMpl6iU1t5TVCisDIJZdUH4jzC0DbHNKdMBSuhJMc5WWEdFPSfriMBkDeU7U9Vm0MV1A7hoIkehwJFezWy4ZvO06lc6ayEMQZqQwYkSQrpyntJAPU4eZqrQrM1cutOpEFUKquq9zqMmT1H9ccnpUGQzTYoRMEHaeo9fXG0PF31dbgDA4jXlL2ePsiKPu6VASSKqZimCYMnlJkQIsSDgM+OWUsyGlpYiVqSGJUxIIbSBtef2wj4LlcwpGYpFqYYQKoUPMEiGFyFBBksIEXxpxvMZiq4GbZmZRy6lVQAeqhQBpMTIF8Ca4BSbLPT+1GrTch0UUm+NkYONrXE9f++LBl/GeWzDaXqoFILJU0FAeaSvMTze1745TTyalgFUSxAFu+DMxwh6Z0vTvvHb+m2KTC2MPFX3dqi+RmTVRXYrSC8tOTJ0tqMye4/bCZqQkmL43RAPTHopCDbm6HVEf8vXAJhWUlWEkQVm1/S8bH0wbVrNYxPp2GAclR0zJ39cZma15G/vikIkzNbSCfrfAmXLsBp0M0/3ZuSCszFrezAjA9aofU43ytV6VRjQZrWOgbix+EggdpIwmyWNeIpXaozNk8vUJgl1FSDYf/cHztvOMwxynH8noXzKlYvHNKGfnFIj6HGYzt/BWFZfLodRevSQKYnmM2nlAF8CGoJOkyJsYifWOmAPuhLQFv2wxrODo5VpwvMUBM7RNt5tI732xu2kNI0SsZuDHp/nic1uQW5ve2IsvQqN+W224EdbkkD98bmk8CEPWSbR7dxv9MK1YUzelmCRcR88EUqxF7fMAj6GRgEkgxb5mB+++JqRJMAe3zw7CicNAAGJEOBUJJIXTb+IR8vWdh16YacRoKpRaJNZo5wpmPSwBnfcYLQURK0g8ypbdgT9ABfCOvQD5lWYK1QIdLEAAC+4aBbmO/XDOpUgw2pTebbR0vbe2IEy4qZuj8YSDqMXNmYBYn9JHeDiPI9aL8a3Q6ThD1ipHl1ANwahX8ttlYjpuOmFVXIVQztVpU1FIBZRiw7LLNudhYCw2GN8xxoLUetVy3novIjMgEHpqLC7dwYPphTk862ZqvUqU9DFy2kdLCD06ReMTG27HJpKgg8NFUG8FTO20wJ9tsJqvB60atIPqDE+0xOGHHMkbVlco6wtiQGUsDB9mv8vQYZ1KusCWBZFEhWYgzG94MEgSP1AwJxrjezKiovQrKQSGQdwI/fELjRsC3r8+5xfq6PTJSUERza1K3jYzE+/riWnk2q0gVXzHLBfLCFpHU2nrH1nEavTAqOS4ZWrUmqUqLuifE6iQIEmT6DEOU4eapCoJJ39PUnti9eJ+EVTRUZyoI/JSuhAFrJpExPt7zYbheUATTllDxd9JuqgbtqCmZ7SMCQiLJcDSnTFLWzJckGI1MAGIkSJgdegxE/hhYGlyOh7b2PvH19MFtVm84Oy3E6lMQOkxPQ+h9D/LFSXwopGf4a9N9DAmfhI2b2/pjSqhWzAqezCP54tfGc64pmoQrFBMbapPUgSN/wBsU3NZ167hnAEKFgX27k3OIaaf4EFVcsyxqEEiRPY3/wAxjQUzgejQCmRgnzMTYGjo0mIv3GIatExvGCTX2xrUecCCgVaHTGlTLd74INSDGJcrl2qtpVZHUxIFjuJw26AacP4VmMuKeapUoJDRJlDI6KWBU2ILGRMYmbhgzlJann0xWXUhp6RaJIUtrMiZhha+NcnwxGXQyZhSjjmpvtuDoll1LI+IbXgb414twmijLmKlGnWZuVwNajXPKTJgCOvX0xknJaZcZFeyuY0OjxOlgY9jjpOSzKVi1QQ4KoASPQk7j+LFY4nlcmh/FpGmxktDMonsqmRB7x0nDTgFLQG0avKaCmtgzAEDcry/TpGNvGXIYV+F0HPNTXAGa8L5dzbUv+Ej+REfQYYtUxCapHWb9bY1pECJvBzSdNcR0JUz8xP7g/LG9LwcCRNVjYkhVv8AI9vliwEECTAEwLzP02+eI1r7FTcde2FigsWU/C1EXOsiBM2t0JxNl+B5dGDBLjrJwyq56owClzpAgL0AGw9vTAtZyFJG8W9+nyw6EKaHCUg6XhdTQBEAajAFum2MwPw2vSSkqkqCBcADqZ/zxmJpCoHq1DsSIBJgdz1PrjPOHSRsBAP1N8RlN4jfrjKY6Ages45jqoPo14BhReAQevy+mCanEaxrGq4pEldOkiVUfwyZHv6nCpKcentGN7AbE4Q6G2Y8tba0exkqpsSAYEmDBtJ+mJuH5mnDhxUNgFC6Ya885IMbA2wpylcA8wke0R7zMjHrZnmtN2m3b+uFb6CkPMnw0VQNWhAxgEmAD0LEn4d5xtR4ayPpUoSRpLxykAidDwADEdzE+xruZzb61YQApkAidtp6H6Yc0uIJVUgU2R4kEMYm0sNoPUDYYIyaJcLG3m09GkGkmsatLhoBEEq6gamYjYEGLi5Bwgz3FytSmrZZ2rJAUE6VWWmYW/UWABI9cF5jMVFQqwovqkKaguJPxa1YPbfoPfATZjqR2n/Q7n54bm+BqFDXNqyhkd2Zpk8h0EAypUMttE6byfW2FqU5csugId1Wwk7nTe8Dv22xNSqAyWIFrQd/cf7jGZfP0QTrUsIMAGwMdTuQDeBiVJp2gcEwPidBTl6o2ZbqxLX7CIg3jqMVrhudZVRDIcVLOPhSxIQMfzxI69J2xceI+IXpZaoF8sismkkrdZJBvsIF46GDBxzv78oYSpIHXV/v1+uOiEm48mM0ky/VMkzw7AMzKCWEATHa1/kMG8Ky4pMGq1HpLF9AMkWgBgRAbb0xKM3SekHUgq19Wq0RYAHr++IBXQkKSSAZIM36lQYsYxn7pPkv1LoC4jULVGbnK7KzEyBJABJF49cCUgGvIsbwR849PXDsFA4bypEQAfhAvaNRUxe5viWslFwCVIf0YQQe1h+5OKXmon1MDy+RNVgqagX/ALtdy3qSY5bGSMR8QyNfLladSEeDAFxBMzMRb5/thktNbPSPlNAWTM2Ak3sJ/wBi+Iszw2rUWWqlysAamJMfwm4sbxOEvLvnRDgwGkhqiFdmIBDIeo7gixGFfG8qGdTTVFGnmvHXsBve/X6YctwhwJW5Nrg/Pf8A73xKMpAu1ukDV8zYWPvPpis4vsWLK5T4E7KSWCm2k9D72kH3wdw7gBMiorVSBZaB9uhUkkXm8XGHWVoTadrG0Qfn09cNuGVXp1aZJekqSVZQJIMgzqBkbjaB0xnOcFspQbKfX8LTqADpexqGbXBBGhZM9ZHURjTK+Gq1RvLatS0KYDGAfRZIHfqYvvi4eIc49aos1C+kQHZUU79dO89NhfbCuqkQS9iSGA3Hym4jFR8kGg9ckK6PhukDpeoxb+HTB9Qb+mCMplEy7TT1mSA/mXkdIiw2F4nDGnkQ7Oq1IAMqXMarx0Bid4xpTc2HQC0gXv7AxubnFZr4CgyHyZqSAxE3kcrehAvYY3zOVVVCkUmS9gQRc3m09BuZHYYmCRzGwFg8deu19h2xGmb8tw9MpIMgnv3gxP8AnhqcQwZDSr0GDBSovzqQSLDeLiIEA+2Pc5m6VCmCDyqBAUdPTpYY0zGe8zzA5ILGSulQC0m5AEKelhfAjIijmUAIecs1j7iAO84heQvGx62WQ01rUzqQrOrrHU+38owPVUgBtLFT1AttO/sRhfQy1I+WiZinpYluSoNAI31ANHSYIv649asSSFcEGOZZv0mAeo74fsklsbgnwHvTJGuQIIBExM9h1iPlIxDm0fTNMKW7NYX74hp5xmGgwYndQZnsxH/bGtcAEwGJtcbCOp+Z+WD26F66Jznqa09LKxq9SLj2Hod9ugxpxumwoVPKGp4/IwYRImRZgI7XicCNSYNt8pm/0PT1jGmaoROoHoDp9f4hvbCXkaHghLToVQINMk94P/pxmG9WiZMq3/Vq/eL49xXsXwnAXI848XtjMZiDUkX2xIbC3f8AzxmMxBRi2vvHQ7Yx6pcrMD2AGMxmH0Lsx7et4vjalWZRqBgmRj3GYkpESZx0YvILGxLAN19RjC2qSdzuf3xmMwwN8wkX9FOIFbcWPW429umPcZgEwPiR5ABYHmgE2MkW+WK+o+H1Jva0NNvrjzGY0i9GbSbLfwkfgoOxt1ieYkTsZP0wzotMKQIv09sZjMY3ZvJJOkGZ1RSpBl3IIvfqRb19cb5HKKySRdTbY/q7z2GMxmEIAbidRmWixmmskAkmJIkSTtgrN5SBTAdxrub/AMpGMxmBiIvvTowAYkTsb7GL/TE+SZirAsx6AzeO3t74zGYAPaw+KSd95M4kzOUC0hUBaZYQTI5Rb1/fGYzCA3ORWaZvdwCJgGSJJiDNziLPVtFZ6agaVZgJmYG0mceYzFR4H2ZmapGs2kTFu0R9MDLWZjSljeAdr/tjMZjStMif8givYd4WRPS/Q7jvbAlGtrUalBvEX9drz0x7jMRHgGF1MqBTLyxO8Ezvfrcx0knAOcTn0m4ZCxm977emMxmGhMVjgdBjqKCdW4EbYmyfKVi02jGYzE2woYZDmF+v9O++PGdgTDEQN+u8XnGYzDFP+JuF/DBk2MfsP9/PG9QyjMbkQL/MX72xmMwdEx4/R4KM31MPQHHmMxmAlM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46" name="Picture 6" descr="https://encrypted-tbn3.gstatic.com/images?q=tbn:ANd9GcQUrLPs6PY3HNpEeci9HXGowvNPAhE3pADc6qoSw_TaX5GE1h7i4TZbF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737" y="2403764"/>
            <a:ext cx="3499835" cy="231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8" descr="data:image/jpeg;base64,/9j/4AAQSkZJRgABAQAAAQABAAD/2wCEAAkGBxQTEhUUExQVFhQXGRwbFxcYFxwcGBocHBwdHB8eHBwYHCghHR0lIBoaITIhJSkrLi4uGh8zODMtNygtLisBCgoKDg0OGxAQGywkHyQ0LCwsLCwsLCwsLCwsLCwsLCw0LDQsLDQsLCwsLCwsLCwsLCwsLCwsLCwsLCwsLCwsLP/AABEIAMIBAwMBIgACEQEDEQH/xAAcAAACAgMBAQAAAAAAAAAAAAAEBQMGAAECBwj/xABDEAACAQIEBAQDBgQEBAUFAAABAhEDIQAEEjEFIkFRBhNhcTKBkSNCobHB0QcUUvBiguHxFTNykhYksrPSF0NTY6L/xAAZAQADAQEBAAAAAAAAAAAAAAABAgMABAX/xAArEQACAgICAQMDAgcAAAAAAAAAAQIRITEDEkETUXEEImHR8CMyQoGhscH/2gAMAwEAAhEDEQA/APYcvxmg6hlqKQQCLiYPcG43wHnvESISAGJHXSYHreBAnviuP4VpooKJBEczVHWw6SAfpa4GF2a4C7uRoDxGli1RTPXWXuALbSbfLAdhVeRtmeOwwLOgBHxMFUuQCN9RAFunf6jHitdwZVbC2gAhjvHNcWPT23tgdPBtRmlWVL3CVGPLG0mn8UyZM77Y6y/hPMLYOrDsarBZk2IWjMR1kGcD7gtRZJTzldpgOJts02E7GB13tB7zAX5/P5hWtFKIILvpLbTIamyj5N6ycdZvwawPx0UlraqrvIty6Qijv9RM44p+FEqIJYOFMBlGlBHQy7E+pgekYWq2OnfwJ6/iGoToqZjnF2Wm/LuTMxPy2FukY1lqi1GuWad5M/nvi4ZbwnTWJq1InpuekS8wvsJ9cazfCmp2pF/LAmS9Mgk76lenaO4+eHvGCTjHyyoZrIFWMbdMRZHiT5bMI677enz7j09cWijkajmWem9PSQCimZtBYg3Fukb7dleXNKtXahUpCmVINJnZ1NQ/e0lUO0WB6fhSMlWCLg/Ja+EfxCo1ABUGhz1BmmfZunscPH44LEBb/wD7P9P7jCL/AMPZeIFFJi5ckG4v8KDVeI/Q41k0poIFAkSIVaZBtY2rVBaZuBF++6/kr5qxzU4960x85/UY5/4y5spQnsB+7YUcQbUJFCqNQI0mpTSJPZNTzY3Em5+UbVKoUqMkrggxNZCYO8Bk6+q9B2GCrM6G9HjLaxJmn8JtFzs3t0v0vixasVLLrmCFmll0IYAK9dtUduSmBPQRM43nc/WooPM/l1qMYVBUEteCAaiDp0uZsMZmRZPPUOZZRIHUbgn9xjea1lJpkapm4mQOnz2nFOR3Lfa0xTdlIIpKsG8iDGrb1neN8NclxFKFNiWZtMEqx5wsAADUfmO99zgGbrYpqeI6n8xTaqRTQTTqLJ0mTc+4t7d74B8T8HKE1qcGmebUDbsNrRcR6e04K8Q8QyuaphuenUA5S6RqB+7ItfofQ4rVLiDCnoL/AGf9MCB/iA2Nr+8/Obfg5ZVlPJY/DviRiSxlm08ynoFE29TDfM4e8a40k0NPMD9qCI2APT59+mPNsvnfJzC1BdS0RO4O/wCBnE1XMkLPVSQLWC6oBHpJ37jAc6Vix5GlQy4/nKtV9YiJjeYJImZg2tuLRa2BX4uVbTJVKIZtW8tpMe5krPScC0apIqVNpESNm0wWLSd2JA+TYRjPMaNZiwM6UB6ks2on5hD+PbG6rbHlTyg/I8fZWSDyKTqZlGsy0nmgySCdx1jHpfhFQtM1KOl0qOCQGIKTEiCItOPMPCnCzmdNMuVDMAoE3EgsRNhAP92n1LwfwT+VDyQC1gs3gM0MZPURhlFbNxRzZZpvjeAc1xOnTaHaLf0mO+4GNLxrLkgefSk7AuoP0JnDnVaD8ZiOlWVrqwYdwQfyx0r2mIv+tv3xjWdYzGpwHm6xER67e3XsPXGM3QbjMLKVQkbfj+2MxhO4PXrgmTuLARe/T5+4wFms9puQQi7wha/aFXf0GK/ks5kmfy2r0lrkAPSUqAD1EsgB7SQDf1w9y6UKZlPKUoI1MytA7TqsPS2BfgPV7J3zlcgilQDGR8TELpImRKgT6fjgTiOTzDgeYzIt5pUFN+xLJzH2lZnbphrlOKI8xWVokELFiO074lHE5EgNG0spX0nmAnAGv2QoyuWo0KZKoViDc6CTf7q6Y3uOp374RZjjlWJTJA8x1OUUqAOollB9yRizV8rTADums/49IJPeABHyE+mPMv4keI6KU3o0qvl5iFGiilkHZnOxgmIhhOwBOCou8AlJPDLHQ8a0ncUxU0uFJqAUwSIgHq2kCZ94vvguhx+g7BlqkeYNjya/cOIJM/Egne+PnanTZjCgsd7Ak4e8Pzmbpf16fVVJE9iwJ0/4duu+C+LGwrkrwe8ZfgFJDyqEkQ2kxq/xWg3mCepjE3/DEjSyA3nm5jsLnUYsbW/DHkWT8RmmoKLVWqBGpXKC3QIARH/Tpw+yH8R2Ug1FOld4UAsf6QFSSBJuW98SfDIr60T0CoQpAZTzWIUEi1iSNNxBHe59MH0ciwW1PSNoX2gmDFrD6nFb4H46ydRZZWSYs9S8XuZaJmbbm09MWROO5OtRby8wEQWNRDp0kdmIi30xvT9weov6SJ6bCwJLEjluCYEkRBjvtf8AHHeX4iUsVgzGkqs32tTJJ/s4hy2Z0ww4nTen2qeUZ9mUrfEvGadAanOYSmGAYhiCsdxDA394wetaB2vYHX45rlXY0CTbW+gN7Ec6/wDaMRJCgxTBtzuroyWEks1Spr2PUHEeTzOWqKWXME3v5dNgxg/0qxJED74PtFsc1Dwhyan2Wr+tWCNfpysp7bx0wVT2C60Hfyqt5b01QEsAWSBPKdMgCN4/vadeClueoV80gh9KDTUEiOXUW2Ub9+uElXxZw5KisTUNR0C62UuVCm2rUSYk7rO0zjl/4jZYnSNbR8NRWhSdosxcCSNgfbu1A7EnEfC6uNKlUfoBU6AHpUBaw7DbCdvDFSkG0nlK/CxkNHYiJ6dBthTxL+IOeSp9nTle+okEx93UoaPcCewwvyX8SeIUzNRgwJmGVJgnYaSv4gnG6k5Ri3lE2aytQKQySA3KQZ03HaDsDuInE1VnhUX4ahMksxVoIjURexJMTyx2nFgyPjnK1zqdXovt1C37hdJPyDYIqNQeX0UmUyNalQDPKQ2nSwJMLzSZOEcMk3wrwyk8Zz+ghBsblQR8Asu3VuZ/84wrqgCiIH/Mqsb9kQR/7jD5HFy4r4Qp1WLpUam0XLgMlhEDSAV9rxhJxrhlahTQKmtFQ84ggsXJ2FwNMdPywWLPjmvBvw7nFosHUspAOn0kRv8A3vix5SqKtQtVfWzWDOdo2G2KZleK6QWbSBNkK8wIGkxflnrHucNMhxJHVSOjiAz7GehkAf7Yl1nBpp/2OepJFmzWUpg2mbdIPfFezmTqO5KVCB0Gpugw0z3FWYBUCFiZIBE26c5J+kTa+FlHiKgy0iQf2x0xnap7/fwV4rbwI8xUrU2gmCdo0n9MP8lxTOCizI6sq7q8zMwANJk7z8xhXm6et9amRAgwf76/hhhkcu1I/wAwgVtJAIPNzMpMEdo/HBpuNlp12pF04L43SlRH8yjK0bC7E9gLEja9hhTW8fVmrFvKK0D92ZcR1Gwn0mPXAFCqalRn0KvUqVgEnaIho+eM4hmyGA8s6eumCJ9jBt7nCpx0zZSpFnp+I8kwDa3WekuI+QGNYpGazLFiQViwvbYAbEemMwOq9jUMqvj/AIao+yy1ZtY5tIRY9Dqqb+044/8AqJkmhf5KrYW50H/ob8cUChllQbdTNhtJ9PbEgCjUQt+m3We3vhEy71se53xzVdx5S0cug6MatZj7sQPwGDKPjcKnw66vpOj3g39YM+kb4RLkqRo5mrqkCpTVCuxLIDfrZptb5YQuzK0iwm/qJxdcP2t+xH1HaQR4gzNZ9VSrWdmJECYXSTEBRYAR+GNeE8jRY6sxlq1ZSQKYpuqqTN9QJBj2IwRxhwRNiVJHf1/XGnzrUsnT0ganY3OwGptvWw/7sJxW0PPDwW9/EfD8uGQZaqgX+haZB3tKvHQXk772xInHOHugrGnmVQmA5pWJm8NsSNzE7d8ebnOl5U/CwiPYd8H5LIpqQie1yYggbD6Yok+1MnNpRcl4L8nGeFHbzR6mkT9Yn+x9TcueEvfzV/zBl/NfwEn8cUmjlwCRGJMrTFxGxP7/AK45n9RJWvY6Y8EZJNPZYM9Xy1ZAMuGpJcE+UNTXiSdUgW2+s4rWf4JSVGKuzd5B+tyYjf5Yc8PQSB6frgh6G9sUjco2Sl9sqKvwQVqYARzKm/UbwRDWiJ6YejMOtQMo0MIny4QH5JGIuFUgJ/6mA9gf0wdTpyxiSYFgJPXtjKCmuzOfk+pnCbhEHqhmYsbk3M3M/TE2Wy+pJZRzEz9Y/THdUxYq490P6jDDh9A+VDAqZJEwLTPU4zikVXLyTw9fFFezHCfMq6FYKyiRIsVDE6fexE/9PriPgjkZeg1akGUMyhtIsdRmQOkad++H2Uy05irU0k6KBZTcCebc+xOKRR4mNFRJhy0KDYCQAD+H5Yp9NlZLSdSbCc7x1qw8xwisAANC6dz17mBE+041w/Lq6M7Muo6YBPvPv0+mEtDJOyFhcFgoUfEfiuAOg039xg7LUXp6QZEj4ZmOlx8sNyzjpCqEsP8Aey3+HOCU6tKoWFtZv0iL4UZyi3nLREimxKopvypJJI7z3743kcuqjXsQABuDzTcR2E/hiTKUXGZVwYFOmFmQTq6gAz/Ut8SxRqbZriKvlCTSOmwlYBBO9x12F98Lq3i6qGnRSUCzCHbUZ3kvqETtqw64rmTUB1TquAwsdtPQDviqZ/LfZIwF2ck+w/1YYVOkUjDvJR98Fsp8cpZulUasnlVI0iqpVpboGSoC20ix9JsMIfgYKSPLYhRqnT7mJIPXvfAfCmKsbArNwevLuPY9cHvXWoq2FMHqJhiO+o2PtH7rPVs5vqP4fJKC0m0F5WsqFWpsjEEBTBMx0iL+lvlhxmket9rUqfFMa2G+5AkiPbAGX4Tllo+ZUqlakgpoXVt0NxEzY7W+WHB8fGk6qn22WJALFqaVmNpDrpAmB0ie+Jx4rfZMHF9r7IZUM3TWiq61lUUfELwoB64qdHPVaJLKKWl6hY+YNQANiYkGQP8ATfFqzzZWu+taJpkD7ukiW2MHrHraeu+FXjPLaaLkCJ0DawuB+Rx1pNoRTSnQdwjjC1mceXSCJp56TuQ4Or7pd9BBU7g/LfDbMZilHKjE9m5li4tYE79seTcA4rVoOfLNTUbQrEAj1UKdX++L5kMz5oOsQesgwPrB7bjHFzxadoebYyXiyi3lgexgfK2MwEeGr/W49kUj64zEKI9Rr4Xy6nLrqCkjUNh/USPwIxH4syg/lqkBfunbs6nGvBWfStRZqYZQrkFWIJmB2tG2CvEVAtRqx1ptA2vEjHbWTqbPOcoC2QIUSWrzAHRR/qcJ6mXaYZWEkxIIm34xb64snAOMU6FJKBpuXu5bl03JsJM2AHTqcLuL8Z/mGQpTZAqmA17kXMbD69B7YvLllFOOMsEYJtP2/QruTp2b8cTGsXourGRSANP0lgG23n1xvh6nWwPX/X9sG0OGqaVUxLXgnptt++Fi8jSEVL4h9PriycMcQB1IMfRv2wtyXDrhmtDqPqb4O4VSh1noy9f77403nAYRxkkGdcTe8nEuTZ2cBbs3TvA/0wHWEMfl+WOwkAHvMfKJ/PEmleUWjdIumTybCCzKpAa2pWMT2WTOOK1RvW3Ux/piXhcFVPo35jElemL6v73w+lSOd7tg3DFDM2lVEMwM3G4mAPXBqZYzYJJ/6v8A5DA/CAoZwGUyWIAM2hTvsD6Ezgt6hiyE2i5C9d7asTKqjWY16SC0Q0RA7/tg6mtyA5kHmAgQDG5UW9sIc7m6hQgGn11SCTMsNwQLae3THNPO6GaWjV6TJ+YMfh741+5Oc+tBNPNMKtUaixakE5mJ06ywn8MU2nw6uKih8uioAgeoyEXCiQWc6fiHQdj64sTZj7ak4qagf6DBSBzTG1/lEd8Q5unqql0y3NBh6k6vh2AbYGbnB4nSaMuRTk2jvhuTT+XC1m1sWhfLPLJJtsEa0W23wvGXpqCArMUBGokAWJOwnv3w0LU/KhT5Z1EoGcAAREkSJuP9sBUmREuytpUFgrBtunKTvEfPDVZSc23gzMroUT0H4x+8D5HEvAajF3IkktOwiwj5bDAGazyvp+Zg2J/szibw9LB9K6nKGFBuWMC87CThq2CIRm/hLNqmCTfv2+YF8JqpFSiAJGnmuOhAE26TOHdSqMzSLU6XICEaT3bTdSCCLGbiBfEVbhlVaLO2pVUaSNlnUq6dOowBO+NFCTE2Qp00MnzJ6mViIPSN/nhnSy2XNOFWqpKgrIkA7Tcel9pGFWVyZcxMBR9SeUe5ud+2GGWyNQhdOhpmDcE9wZMSOx74Sad0QUG8hy5A/DrEAfDtv6n09O+OTkqQISoVJ1gjlMSZHXc3a7E4DomqpZTTiJYS120gyNI37RPXHecpMVpuILAhjqO9nkGepwzVFlos9HMXCgE6SisxO86jt0sdgY22wD4xdnoGkinWXDG3QNp+vLhZRz1SlUYFAWs4AcEQoNjIBn+/YTNtUZ2cgFuUgk3EMTyyLT6dzhk6wScLl2ECaqb/ABKGUzuDB9hN+l8EDidQPdm37mPzjGVKRSq5bSyu7kyATcnqQe+AYliegNp6++NOIzzos6ZqRJKz6uZ+cA3+eMxqlUDgM9Bix3005Ha3LjMc/poXoPfC/iOjl1qI6uuog8qjcCDNx6YvVemHSRPMtvYjHleW41RaSa6QP6lYEdvixZsr4yGhUpVcqSqgDU8m3pqGGR0SRVEpS9N/8LW94IwPmQAyyYEyT6YPy3DmAgVqe5OrUh+IknZoi5/DCrO8bpUKhVQKpFmKmI9ASCD8saScmmx4tRVIDoqS2uVUajEz+3qcOuEI2h7gmSYBAkQO/S2Ict4qpyhqUSqPPMDqPLY8oUdfUYGz3iqm55WNMDqUJJHshAHz1YZNitDJaBUSQtyu0b6trW64SZesoadRsR93swPf0xC6p50vmWLpUkIyMYKtYA6o6RYdcd5vKinJatRk7Jr5vmBIX5kY2xo4GGfC+Y0krEW0k9B2xtlXQh1ru4uGk/Bty9MaztKpVd3pUy6E7oQw9zBtjQytQqgCEsHeQIJA0pvpJi+M0GLwWvguaGgQCd9gY+71wTUzMXKj5t+nXCrhVV08pGUrqYDmgE6v6dRE3C/DJn8C89mslljNV3dpshBLA9yqjl/zQfTCtu8ASXkN4dX1EjYCTAhQfgt94k8354KzDkDZdrbk/KD+mEVfj1KnpZgsFQVA1DcDfUVLGwvA2wi4l44rMYpDSvS0D8ACf8xODGNgyNeJKV1AEjUh2ESddQ2A2J1TgOvW5ygFtJkyJBJEQMJv+L1GFFnYfaGoDAAAh1vCwNjE4bZMHznPQgQO1ht9MLNUjm5nSaZJ5I5BHeQR/VykH5DAOTmWRBT5V6UacsCyxLaQTCwSTeTvbDzP5fWjODBBiOhA3vNrA36b4gyeUNWi2mmyhiSGYqqt1BGsgkjeAD1wYNptshxyaTaAK9GryN9kFNmgXBm0BQR1H1xPWZl1NCFgoAUIAIi9og82xIP4nC5M4xYUyLsVaDupImLepj6YfcP5w7aJ0GAZgER67f64ey69ZbQkpZOpmK1L7QkMN/aTtsBhtm6TUSWZ+RWVWBEajvykHqFmP0xFkc75dRKgAABggyYBF9oJ3n5Yi4p4gNcodKkSrixCr9wzN7yJ7Ri/F1kqZdxlcXpMYcRoilUoVyXFHVHlW0gmkCGAWF3djt90mTOFmc48zg01UQWJEAARykLYbdZN/kLT8XV3VaRv5SKqQTDGwYnoSotPY4ByXD2FOYGpQdQkaviJIE2O4sT3xKdLKGcG/t/eiTh5JLLcEQbEXjrIPQ7YaMqvNSmbzzoDBDd46jCPztJYByoW4sN7+8iJ37DGZbNM5JhJtLQRuYuJwn5ZJQpsYV6f2kCf+Xf0vf8AAHBGcrA04gfCzG+0Kev+bHGTrzMr9o6aQFJiOsjqR0/ueMvw+pVDcrAHUJNvitIncxH0wdjV5E2UzpBVVUrB+I31A22+UTPU4amudBjm6WtbTHX1BO2HfB+DDykQoagWVDM4tJkKoDDSAZtvJM4Z5PgyrTICKAYNRng3Y2vaLybb6jhmkImVDLZBazOQx0JIeTzBrkBREkSRfYTvjrhuQo03OsiOi1FJB7G294scMOIpWou5AoMJEFnBEQNueRcWkdMA5DLVH0vUGXCRA+0pyTvqIQ7/ACw70I3Wy1UPEzBQIy7RaSiSfeExmHPDqlAU1gLEdNP74zC9RfUPA8plHfrsBMm+A6hIbe4NrjFm4XlCBqtDgkd+Ux+eK5xFNNVx2Y4nHZ1synQ1arAm17d8TPw5l3I9AOuO+C0tdVVmJj1+8Lxiw5ymEqGkdBZYMzywRIIIvg5sOKFWcpD+Voaw66WqAnTO+logkYWijSP/AN1h70//AIucXbj2WNTLMlNWZlqgBVUsTN9gJO2Kq3DqdI/bvLf/AIaTKz/53ulP25mHVRjJpCJ3kMqZDzq1Qq63TUZDBVBCnUzadKj1J64b0PBzOi6SDqUMHF1AgnlBKzIvLEW2Hczw89FvLeqOQx5eWSfL5YXVVJku1oEk7HbpdcxVtGwE/D0O7R6gBVnucL2awU6rZ5u/CPJDIaxKAgkSVUmAYtf3P4YLSq1Oj5lEqgB1BwgOlYuVBEbdYJsCIwZxpIZpUAMGkRfqJ9T6dsK3zLLw8qNJuqyLgowZdQ+UCD2OGWVkWX4CfD/EmrVWSlWzDOVLMXYmQCBE6lvzRcRfBHiPg1ZQ2YZZpzCmV1ehIUAgRYdZF++AP4Y1EXNMpPM6AJ6w2o/gMencTyvm5c0lEuzoFW0tFVSQJ35Ax9gT0xVcSasm+RxPK+NARREkg0KZg/8ASL4TZthS2F2FuoE7zOPU6P8ADCo60TWrBWWmFZAuqI2h5j8MHN/CvLMyMzO2mOUPYjs3LP0IxzwuMsnqfUc308vp1CP83x/08lqAfyyd1aqv/wDNIn8iPniwcCAK0hMMFVgBuQbX9JBx6nV8A5OogVqCqiksNLOvxQCSVeSTA37Y4zHhvIZfQ3lbDSDrqWW5idW5MwD+2HatHk8i7KjzNM4aQda2qLldItDTtO5ESffEtKnUrIKiMCQdQDNF5kifSY7YZZ2tS8wmnpFEgQtQg6TtfXJv7DEJ4GDRarS+AAkorSxUkEusbgX5bkT9ESXkg4q6r9DdTRUeSumqCQGIIKcsQf6hcEfhjnhlB0pZlWEaZB/p+DefYj64zLpNgCCkgf4l/puN16H3HbE4pmvTKSbAlYO4vIPeBf3nvhtDQ5Orrx/oU08vKkwSYIAjclAPrfECZRlpWB5FAYgbGZ5u3TDZ6RCwmo6SSD0HKsX7WOJdC+aKoDQSDpmN2Sdju2i3W9sCM4p7Oh8ujVFlSiBGpjq8q0TDEagdwDK+mwxHkXDa2qqBIfSASNjy7G5Pr77wQe2SpBZJdmVitIsUhFJkKTF4n12mx2T8MpgppJ+841km/MQe+4B+uNpDvk7NyQqcMwckSSTE7QBufTE+RoaleBKkqZXpZTvB6jB9XIOrOPivu0XQ7XsOkT/rgvhmTKArStexaRt23BANoNp2w1IVs1lanYtrF4U8u+5geg7bHDRK7mNbkHYj63J6d5iffHeVypRgxVW1f1dyI3aPkZvjdThjVH1HMtSAmVAgKd7lm2g2MQQMN1SWybdi7ifHQyGkPMVxvABAMm8sASPXCbiPGa7AItVhTBZiANFxvOljN+5xbMjlqiAPpGYAXSAaYJZbGdQEk26+98J/FuVL19XwoQoiQsdwFJmBteMUQtlYpipVkszN3JM/ngrIZNRrJsyiV7HvN/YfPHoB8ElacggcoMdZj54rNfIAGCR8iD+WJSm0ybZfuEcRprRRRWkAWJVAT6wUOMxSVoGBzRbGY3qIn1K/khCJqtCkfImTOK/mOFmpXRiOSpzGDfSLsfS3Xpi88H4A1ZGcsFSSsi7z1gdN9yfrhtVyFKki0qWoaRpN7uLHmMCbzbb0wqi9ndKaTyIMvlEUCnQphZjb82Y/me+HPiLIJSp01AEzcxcnT369sRZtgh0rE6Zj8zjjjnFjWpKAgDKZktvFu3r+eDSQLb+BXxdXrUalFOVniAoADaT1iJJ2kzvii5DJktVR1INNKhjsyC23Y49C4LU01KbSZFQGT/1zhx4jGjiFZ0M+ZpYXiSaKpv25cKtMMdL4KP4QJaqpB+FI2GwfVb1BIPqT649ERtgLXA/WD2vzH5dsKsxwGmKrZrL8lKoGU0zbRVJVuXoVhSbbexAGcS4gabb+XTnSWtqUTeSdpFyRB69DgPZS8CvxEoRqbMbM1S5IuJHc+uK5mTSXK1qdM6tIpsWDTcvHTqLH5jDrxvxTL1KdKnScVKqOWOmSIIaebabjqcVHJJ9nmQD9wE/Kqn74q1Sr4JpuX+Rp4CYLmlquyKiSCWdRciwAJk9dhi+ce4zT8strLKralFNhJMdGWY3IvO22PKsnQOpWiYuYvb23w5zEvSo3gB3BHyVh+bYKk1gEoKSyO28bZmigda9TU6grRBY06Yg3Y1JLtbYQOpP3cNsr/EjPU1pioaT1HGrQ1OCqxK6ipHMw5o6AqfvWpnGKULS9Un6f7nHPDkmpTMlpkzv3F5v0wt4salo9P8O/xPGc1LmAmWAgKyk6SSGNyfhPLaTG/sVfFs4x/l6SsSl5UnqHLKxvdityTN56Yp3CcugTzHHIACR/W88otsL3PYYN4ZWLGrUedS+ZUiNh5bAe0REdIxpSti9Ejrgzo4bzFXQ0cp2kgN3mAT3w1oUzQcPRYlAeW06GECWudQF+lrTtOK7l6olJN0ADi/NOxjfriajxJ6bmWChjOn4kuP13tibjZF8bbY94uDl6oqIJoVeby7/ZufiNM7RJmBIFxaxwKc6ab66Lb3VBGlmPeRIFwbRERgPLxVI0OFIieU6VWYkKRvcmPfHOSy5iddMm8DWhAMi0T1vawtjK/IFxvbQ0rZguWZdWkkaukE9BH3b29zjX8yUgEyDuDEjaPSQSdu2Bc4RTIYnmFwA3STqmJ2EC56444jllqVuZ5dDvEFgfUbX64acItUGMLWSwUHZAHWqVZukAgkyRub9cC5fU1UKbqS8uVhVMQDYWuT64r9NPL00tUgnULnlBkRc2iGNu+LPlMpUemKgUiDpJW4MCBcE8pHXeY64FOqLL7UNqlAUWTXfWACdBKrP9JFxtuO3yxxQyofU9N0qALMhmBloPKoPXuIjtEjERq1XVkYK9OdJm8EXg7w1uu5jaLpMpxmlTraWTeQWDwwYHe0fIncbxh0gFrocOLUi0xBYxYekQZ20x06kYV1uH5wjVTpL7q7CSIExZTc7SfbDzhXEkfzWZ18vf/mNI07tpYwGJi8gGPWcB8S8aUaqFKYqFypVTGjSD3BJDH8fXGjZnQooeI80oYFgrAQ0IoIjcbW6298Q8MytTNZjVVFUJutWnR1cwINyqzBvfC+lw96jFVm4mBO09Jk4984JklpZelTAgIiiPWBPznFdIirbB8lTFVQ0GD0ZSp+jAHCXjHhXzNZGmYtvNp72GLcTjlsCrDR5f/wCEa/UE4zHpsYzC+mhOh5l4Y4aaVBaZYVGLsWa4BJ7TfA3Gq6LU0rpuNJMfeBkwf8v54m8GV0zOWPluQgcg7g9Cd79cJPFObUOqogVEaF9bx++C8RKVciHRqd1aImOu0CBg+twimcuBsdfxgAtHzworUqtTmpBrgRcCWEg9Y2j6YsVOhUOVVWEVOWRIJsRMkW2GIqOWyzlSSETcJCt9jV1gQeddHWYBkg/OMFcWanUq0quokClTVlAiWXe52vaQD8sGjIVTpUKukMCwLRIkGBA7euOafGALZbLgGLEjUw6dJM+5wyiCwivVrEU30aEpkaVAAVV2Nm+KZvMkziv+KqBanVKKRyDUDOggAE3NhHY9OuDuIJXeHrPoUMpgvANwYhbT0vit+KuF1mreYCWQryNqAHxHlAF9Q1C3UDrguJkyq5LJF2IBAcbCCQ0TMEdo/u+GNLKlRVDAiaTQDc7q0yLESLb4lfhJUJLQ+5heltpIvuem+DkpVidcnQqss1DMkiB8V2EkenqcHxg2tla1woHKDv6n8cNsg5ak8kEo4P1Vh+mGPCshEl6QMqJDLInfrf1/3xscM00Kj05JaBHSRe0x3OEsYBzrgmhBIY0hC/j0BM+2J8nkprUyDddIi8AkEkn/ALtvUYjr55qemgELAqATqKnlHQi5/fDunxRKJKHSCEcqt5LXCyYI6C52AxrxRn7g+a4fUNP7NKqIEhW0HaQS14EmJ/KIwFwBAaeYFNvMbyiACsASQLjUZmGGLZwriCZimVBJj+sxPQEiTCyYk9dpxFmrUWIgypVmKeXMkf1kECARBPX6M4qKTEjJybVaKgF8txDAMQBPQSAxHW8kX7D6S8eygFPzLAhRydRLKNXsbgT0GGLZBRU1z5lQyVpgQojl1MTci1rAbb4Brio7OKgAJIBMW3FjEzYH5v6YCHaE+WaVBLEfKfX5Yb5DLpIDvpVhJIk/KBcbRPc4BTKPLjTpCkkTaQTAjvtifhVQCtDC3Wdt9jANv2xmjEwzrCqQVLU6rJBJvBtv0F4w0XhsspRtlv33/b0O+C+K8J1OvkozKJmJ5VAkXnrsRPc+mJ6nCGk1GZqYCEglGZSwvo1KQV3ub/LDbJyVXQpetRXUr0mZlAGsFpLSLE3EwbW2Hrg1eLGmoWKyLGmVnkXR8UASRO/zxMnAGeClXkYxIYsvoQSl4nrvbbHNbw5ryr1fPYVlPLqpwpUKJXlBYPte427yClZmxLxXi7AFUcNMc4OokncmWkEAREH5WwhoiLaj+Q/PGs0ugxqDeokT8iAR9MbolexGHoSwmnLAKLmT+P8Atg/Kp5Y1MJabdsNvDPCaz0ppIGOojcKw9eYXH42wwznhTNuJakq+moH58pJOC0BNB/8ADTi1KlVq1K7ovIApYgbteJPoMepcI49RzOryXDBTBI9gbel8eKv4QqtpC03UyATzEQfvQyD6Tj17wlwFMnQFNbsbu8QWbvBJjpacZioelsclscs2IjUxqGJtWN4GNXGYNC2eHcH435FWqpkU2uIE3X91A/DCTM5mpmsyAG21FVJC2HS5gtJP0OF9LiLF3hdQUavUgdh8h9MR/wArqam83JDaTpDWNyLwep3nHN+PB0peSy8XL08s0F0dD3KkHk2+X64O4BWapkqhLNqWebUdVr7zO2Fmd4gGosXXzFSqAVYnqswDuCJw34B5TUqq0GPOLo9ipIIF9iP23wyWBZEGYzjaI1vM76jO/vjr/jNRUVAQqhYsLn3J/TCuvTdGVaishJFjtv8AQ/LDFeBVXY6V5B99uVf3I9pwfIFoU5rOEsCxJuLsSTv64uef8PUq9JULaHBL0+fTzCf6p3n7sRvisZjJZOkT5tc1qkGKVEEgGOpH6lcGcTrqKgaXDsEBYqWCrpBhNR0ySZgdQcaSElByqnR3xDghqsBqqknlaoPhVwswGbmMmCG9Gi0YA8QZpllKzs5lVDAbmJ3gcom8jcYdjiIQj/mFVA52KajcSCAFAkTDTa284UL4jptKeRTqLefN5iQbKqvAII2kz8sCnWWWi6YFR8TmkSzUy7E3LWM9ZjpY+mD83xc1MuSCmrXq0BbzBsDM27YMr8RpM6U6TaOXlp7mDEyrM4ggdzIJsMC5XICGejS0EMBUYKC17AK7SAd4WIMdN8ZZ0ZqItp8PCuKtRVpmILM3xR1CROqIG/cwJwCfKq1SQrGQdVViREj7q3B7bDBdbg9SoKh1s9VdLgEXYElSpk2gCfwwnQkKwUEstyCYjpf67YyXljNUWHhtceYlCmSFkMykTIXqSJv0vAk2xYfEeb5NBXVrO2+xDbDpMYqfCc+MvT8wpLu0PeCpAlR3M3j2wy4lxMVaSsBDeWGibgs8D5wv445eWM5cydYRSDioP3BOGV/tjWMybAAgNsTu1ibEQSBjKdFXclamqozyyltJHoqtaYjYkb4h4cjaUgVGJJvcbd99rbjv6YbUeCu1RGVA0EEnTPtzC0yBvFumOhEmT5jhDBDqRgFUxKi4YxIcWnqRtHuMBcP8LnXqQsVBm6m/dbDqDb9cOcq9TKsjeWzqbmGUKCSeqsSRt0vf0mx8NqfzA8zyhTJn4hzEiTzC7GQDfsRgIVKmQURR8tk0u80yGUjQZF9RkyRMgn97qMxSy5TSNbsw+0lwyiOUcwVbxeYG2LRUFyi04VrECRB+QHeN59sBZzL6HGik7OpIVdWhYbpAMGDcSDEmMMpGor9LhehVMNoIBDNcG8/dEzE9Z7dJGzFV6NTW9RGTSVUKWYjUCIhjcjVMeu/ZnxalUSn5lakdYWWen5nKwXVHJGkG3xKAJsBbHntELVrqCxCswlmA3MTIDQBMxceuLL3JSBeKZoVKpYCBJhewmYt74IThjhVbSeZSw9hv9MO/E/DqFGqPIKsmndTqvaepjf8AvfEGUz2pQr3UAhABsx2Nvn9cbyTeGXP+GGZVldLhpBBiBpCgfWQenzx6AHIEEk+uKR4J8NVqDio7wIPIJvPfp/ti7Th1onYRkrTeQTI9MGNVwuDY21TGodToKavjg1MC68b14NA7E+rGYh1YzGoFnzNwnP6nJAuEMk9ZIH6nHVOtSEawSwsq9BLH6xtGCfDOSASorDncrFx8O5seo/MYnzmQnMFqCFqakDUxAPQEwfftjjO5sieuVouDYNUFQncCxEd/lhx4I4jSDMjulwIBs0gn6774T08g1SgztygNABG4Fvn2na2FfF6QFZig+6G2iDFvynBjfkVayXrL52tSWmtSKtOVkVbsLxuZMi28/LHPFMwoJ82ozgbU9UIB7dT1xWG4lVNJWd5Yc+kaRqAvJtb29LYW+IMwlWqKiVNWu5TSRoMARckH3HbBttjUkWPNcephDpQQZHLtPyt+OI8zxDzJWTFtzBDABZG4Ij9MJOHPOunYhrwf6h+8xODFWoOZVA6gnrPT8D9MBBDn4i/lhN7X9L9fnOB8jsZuSd/QYjotBD7yDJJtMmZteAd7bYIyqj4jtqCwpGmeuwtaT9MCVtBVIb8A4UXqeYh+0p/F0EEEAz7g/jiYcQqU3qutWNYPKg5ZB6qSdVxMkCL45yOUzK08wKaOy+W8VEU6bKd72O+BeFUj5CVKQmqCVYFhMjcw5gje3+LDJSFtZodcP8qiqf8AmdVWpCugBcQ0t8YEI0sOUmd/fA3GuFDJMTT+Gqtg99Jj1uY3A9esYHz2SYVQ7AQ8a1Rf8IAtN/lE/PFgGROapIDrYiAdW4AOxk9dpvY/LDtiUed1CXIsLkEi5aRN56bnf0xZHyzCkyPTs2nSCqkrEad9hYme898ei8H8L5aiTKBtQEggEEzIgDf3/wBsScR8NB2D02aBOpGduvYtttPQWxOynVlK4RkqmlUqZd3mRqUAsJi2iwkWjrh7wvIpRS1eolTSwI0kLqm3LGoEXt36YCXNRVqLUDNExHxKe7MFAIv1mPnjvK8VpG1U9SZg2brOkyPkSAcYUacLVXQNCvVH4Tu0Ec8fUTfFk/4UVIbShQgbbOehk3ET+AOKHnPEWVoO0MtTUu6sDEQB8MMWkRcdPTCniHjtyrJRXkYRNQ6iB0AGwjbtHTuejA5I9G4hUeah0K1lEPUlDpLAmDBm94E2FxOKTxfxzqHl06hVejU6P2gHQA1WEafW/timVc7UrGajs0CAJsBMwB6YGmCMPHjXkV8nsOeMeLK9caagpgRFk+VixOn5X9cJKQ6gx2xlc9cRacUom8lk/wDLNTgu3mcu+oj4RJs0bzaMOPD/AIUqv5bto0EB1gAN6SQs9AYNr4V+Dssj5qihUMDGoESL7z/fXHtK0QoCqIAEADGWSTbA8lTdVPmNqJPaI9N7+9sTzjsjEbDFUIzNWM144JxqcGhbO9WMDY4nGA4NGsk14zEROMxqNZ4RlODsgWo41mSzqG5kFxPK0g+/UWOGOQzDVCyAFgymHPxG8XHU+uOc1xVQ9SpRckDYE7qw5gJ6BgT7RiTgtXVLp9w8wAvB9epN7Y4Ho9EWZrOsmXoK0gEFWnoUMQLWkgGTfAVFS7F4OrRAjcHUN+4jUPrg3xBldZpwb6gumd5O399/TAHFswyMwDQrNeLdZj2i3zxllBvwA59FCakMXKusXuB+Fj9cAagQBI+mDeLodYBgcuqBeAe+17Y1kk5SIkkyAy8v6HDIB1lMm5VqizqU2GnpEzv0th0lKrrfy1qNTLXUAFZnYhjHS3pGGWS4OHoqQ1MVIlhBJjoeU7b20mAL4ccJ0Asj0Ud2ZdFRfug7mRf7wERYjfC4vIc1gQ0uDVhAOXrANMAKlh1lRUkCx3G2Hfgfws+YrmnpqIiy7s4QgapAiGMkkWB2icWKj9mjEV6aMSdAqu5kCRMgELMnlGoX9TAXDq2Yy41KwpsZ5ZLMGJ20TpiACGiYMe7pLyLbLv4w8RJkKSjy0BKwk8qTIBECJAmYBm3TfFO4Mcu6AeWocaQxBsReNNpBt6nbfANVqhrCt/zSSDrZ2Zl7hdUgTbsBBtifLV1CvpIRTzAxsRboAdot79cM5JrQqXsPUz6orBctriDAUC24ImSdx7AdsVrjnEqdHzKjUU5mOhdYaSQCCQsECZ9ojtOcU4xlChnMNrCkBKHlqCTeXcAsPlERGKhneLKKbqtVnkLAamDYGSs6hA9hM/iqheRnIvPB80K1MJTasqMBA5SATcjVUYW9gSOmJW8ULRQpTzlNGWzAhWPTuGltx/c48t4lnnrRqNtyoss7SFBPS0zgUi3yw3pq7B2Zc38VUKZ1q2Zq1ZJnUFpyZAXSRZBPSThBxXxFWrmToQdkUD5k7k++FOnEyr0H1w6VCtnNOSbnB1NpgQPfHWVynU7duuJqijYR6n9MZom3YNr7Ylo9zjRpYmVLYISCpjKazgzKZB6zinTUsx2A+uHmS8JVxXSmygk3gNuu5IPsDcTjCNjnwii+dRSjTGpkPnNMlR3uJBiIgjfHqqUoUC9hF9/qcV/w54dTLMXUQSCI1E2mRfvbtiwu9sZAX5IjTxDVWMEK+NPS1X2943+WGTFavQCcZpxMKUHBABgemGchFGxdGMBwXVoYh09x88FMDjRzPtjMYaQ74zBNTPmKnm1mDsJ/zDUD+n44MyebCyquVDAd5GnY+u8f7YWmgSNtpJ/D9x9cRaMcVHo2PcvWqzJZbMCoadwbEHp88bz9VarHW4WYLgnYqCtp/Sd8JWkLEnEbGb4NAHFKtl0m5YdVWRqHo0HEtbjlPZEcLIiWDECL9Fkz+GEUYyMbqg2WPhXiGmmrWriQwDJEkMNiJHUA7nrg3K+IqcprqVdP3jp5o7Tqvtv/ALYqEYkjDYFZcc1x3L3FOo+kmSCkT09xuTvhZmOPtY0S6A/ErQRq/qB73wjAxJRpyQJA9SYA/vsL4NIweeNZgyPNYA7gWG0dMD1S4sxYAnaTBIttscQhCbAE+wJx2lNjFmPaxwyAcRjAmOypHTG16YIDE3xP/LnHCpewknp1wdlmmNW+NkwIlIztbBeXodxiZKfvbBFKmliSSZ2A/XGJsjv7A4yw2+uMrEdBA95xumoJEmBNzEwOtsE1EmVCavtNZW/wEBpi3xCInfGMB029cZVSJg2xAr9Mahu2KCslmGpktTd0faV7He4Mj5DHs/g/LKmWVjUeoz8xZyTuBAvvFu95x5l4R4CcwxYkrTplSW0yCdQETIvBnHsVDLBQEQAKogDsB74NE2yekuo4IelbA9GRPfEwrSY/sYBlXkienGIy5xM6m84h2wUKzGbEuXbEOvHNStG2NVmug50GBatMTvGOKdcxf9jjTkb4CVBbTBiB64zEnn43h8ksHyrNsZjMZjmR3mnxoYzGYJjbY3S3+v5Y3jMYxyMd4zGYIGS08bbGYzDeAGy5GxIkQfUY2mMxmMjHRxtMZjMMYY8NqFSxUlTG4MHcdRiVbgk3Mi/XrjMZgeRHomc7Yko7H2P/AKTjMZgig/bHS74zGYJjTHHaYzGYJmeueCxGTWLSATHUkwT74uKb4zGYDFRI4vgJt8ZjMGIvITuf7+mOau/1/XGYzACQpsPYYhnfGYzDE2SURcY2cZjMBhWgR98bxmMw4p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0" descr="data:image/jpeg;base64,/9j/4AAQSkZJRgABAQAAAQABAAD/2wCEAAkGBxQTEhUUExQVFhQXGRwbFxcYFxwcGBocHBwdHB8eHBwYHCghHR0lIBoaITIhJSkrLi4uGh8zODMtNygtLisBCgoKDg0OGxAQGywkHyQ0LCwsLCwsLCwsLCwsLCwsLCw0LDQsLDQsLCwsLCwsLCwsLCwsLCwsLCwsLCwsLCwsLP/AABEIAMIBAwMBIgACEQEDEQH/xAAcAAACAgMBAQAAAAAAAAAAAAAEBQMGAAECBwj/xABDEAACAQIEBAQDBgQEBAUFAAABAhEDIQAEEjEFIkFRBhNhcTKBkSNCobHB0QcUUvBiguHxFTNykhYksrPSF0NTY6L/xAAZAQADAQEBAAAAAAAAAAAAAAABAgMABAX/xAArEQACAgICAQMDAgcAAAAAAAAAAQIRITEDEkETUXEEImHR8CMyQoGhscH/2gAMAwEAAhEDEQA/APYcvxmg6hlqKQQCLiYPcG43wHnvESISAGJHXSYHreBAnviuP4VpooKJBEczVHWw6SAfpa4GF2a4C7uRoDxGli1RTPXWXuALbSbfLAdhVeRtmeOwwLOgBHxMFUuQCN9RAFunf6jHitdwZVbC2gAhjvHNcWPT23tgdPBtRmlWVL3CVGPLG0mn8UyZM77Y6y/hPMLYOrDsarBZk2IWjMR1kGcD7gtRZJTzldpgOJts02E7GB13tB7zAX5/P5hWtFKIILvpLbTIamyj5N6ycdZvwawPx0UlraqrvIty6Qijv9RM44p+FEqIJYOFMBlGlBHQy7E+pgekYWq2OnfwJ6/iGoToqZjnF2Wm/LuTMxPy2FukY1lqi1GuWad5M/nvi4ZbwnTWJq1InpuekS8wvsJ9cazfCmp2pF/LAmS9Mgk76lenaO4+eHvGCTjHyyoZrIFWMbdMRZHiT5bMI677enz7j09cWijkajmWem9PSQCimZtBYg3Fukb7dleXNKtXahUpCmVINJnZ1NQ/e0lUO0WB6fhSMlWCLg/Ja+EfxCo1ABUGhz1BmmfZunscPH44LEBb/wD7P9P7jCL/AMPZeIFFJi5ckG4v8KDVeI/Q41k0poIFAkSIVaZBtY2rVBaZuBF++6/kr5qxzU4960x85/UY5/4y5spQnsB+7YUcQbUJFCqNQI0mpTSJPZNTzY3Em5+UbVKoUqMkrggxNZCYO8Bk6+q9B2GCrM6G9HjLaxJmn8JtFzs3t0v0vixasVLLrmCFmll0IYAK9dtUduSmBPQRM43nc/WooPM/l1qMYVBUEteCAaiDp0uZsMZmRZPPUOZZRIHUbgn9xjea1lJpkapm4mQOnz2nFOR3Lfa0xTdlIIpKsG8iDGrb1neN8NclxFKFNiWZtMEqx5wsAADUfmO99zgGbrYpqeI6n8xTaqRTQTTqLJ0mTc+4t7d74B8T8HKE1qcGmebUDbsNrRcR6e04K8Q8QyuaphuenUA5S6RqB+7ItfofQ4rVLiDCnoL/AGf9MCB/iA2Nr+8/Obfg5ZVlPJY/DviRiSxlm08ynoFE29TDfM4e8a40k0NPMD9qCI2APT59+mPNsvnfJzC1BdS0RO4O/wCBnE1XMkLPVSQLWC6oBHpJ37jAc6Vix5GlQy4/nKtV9YiJjeYJImZg2tuLRa2BX4uVbTJVKIZtW8tpMe5krPScC0apIqVNpESNm0wWLSd2JA+TYRjPMaNZiwM6UB6ks2on5hD+PbG6rbHlTyg/I8fZWSDyKTqZlGsy0nmgySCdx1jHpfhFQtM1KOl0qOCQGIKTEiCItOPMPCnCzmdNMuVDMAoE3EgsRNhAP92n1LwfwT+VDyQC1gs3gM0MZPURhlFbNxRzZZpvjeAc1xOnTaHaLf0mO+4GNLxrLkgefSk7AuoP0JnDnVaD8ZiOlWVrqwYdwQfyx0r2mIv+tv3xjWdYzGpwHm6xER67e3XsPXGM3QbjMLKVQkbfj+2MxhO4PXrgmTuLARe/T5+4wFms9puQQi7wha/aFXf0GK/ks5kmfy2r0lrkAPSUqAD1EsgB7SQDf1w9y6UKZlPKUoI1MytA7TqsPS2BfgPV7J3zlcgilQDGR8TELpImRKgT6fjgTiOTzDgeYzIt5pUFN+xLJzH2lZnbphrlOKI8xWVokELFiO074lHE5EgNG0spX0nmAnAGv2QoyuWo0KZKoViDc6CTf7q6Y3uOp374RZjjlWJTJA8x1OUUqAOollB9yRizV8rTADums/49IJPeABHyE+mPMv4keI6KU3o0qvl5iFGiilkHZnOxgmIhhOwBOCou8AlJPDLHQ8a0ncUxU0uFJqAUwSIgHq2kCZ94vvguhx+g7BlqkeYNjya/cOIJM/Egne+PnanTZjCgsd7Ak4e8Pzmbpf16fVVJE9iwJ0/4duu+C+LGwrkrwe8ZfgFJDyqEkQ2kxq/xWg3mCepjE3/DEjSyA3nm5jsLnUYsbW/DHkWT8RmmoKLVWqBGpXKC3QIARH/Tpw+yH8R2Ug1FOld4UAsf6QFSSBJuW98SfDIr60T0CoQpAZTzWIUEi1iSNNxBHe59MH0ciwW1PSNoX2gmDFrD6nFb4H46ydRZZWSYs9S8XuZaJmbbm09MWROO5OtRby8wEQWNRDp0kdmIi30xvT9weov6SJ6bCwJLEjluCYEkRBjvtf8AHHeX4iUsVgzGkqs32tTJJ/s4hy2Z0ww4nTen2qeUZ9mUrfEvGadAanOYSmGAYhiCsdxDA394wetaB2vYHX45rlXY0CTbW+gN7Ec6/wDaMRJCgxTBtzuroyWEks1Spr2PUHEeTzOWqKWXME3v5dNgxg/0qxJED74PtFsc1Dwhyan2Wr+tWCNfpysp7bx0wVT2C60Hfyqt5b01QEsAWSBPKdMgCN4/vadeClueoV80gh9KDTUEiOXUW2Ub9+uElXxZw5KisTUNR0C62UuVCm2rUSYk7rO0zjl/4jZYnSNbR8NRWhSdosxcCSNgfbu1A7EnEfC6uNKlUfoBU6AHpUBaw7DbCdvDFSkG0nlK/CxkNHYiJ6dBthTxL+IOeSp9nTle+okEx93UoaPcCewwvyX8SeIUzNRgwJmGVJgnYaSv4gnG6k5Ri3lE2aytQKQySA3KQZ03HaDsDuInE1VnhUX4ahMksxVoIjURexJMTyx2nFgyPjnK1zqdXovt1C37hdJPyDYIqNQeX0UmUyNalQDPKQ2nSwJMLzSZOEcMk3wrwyk8Zz+ghBsblQR8Asu3VuZ/84wrqgCiIH/Mqsb9kQR/7jD5HFy4r4Qp1WLpUam0XLgMlhEDSAV9rxhJxrhlahTQKmtFQ84ggsXJ2FwNMdPywWLPjmvBvw7nFosHUspAOn0kRv8A3vix5SqKtQtVfWzWDOdo2G2KZleK6QWbSBNkK8wIGkxflnrHucNMhxJHVSOjiAz7GehkAf7Yl1nBpp/2OepJFmzWUpg2mbdIPfFezmTqO5KVCB0Gpugw0z3FWYBUCFiZIBE26c5J+kTa+FlHiKgy0iQf2x0xnap7/fwV4rbwI8xUrU2gmCdo0n9MP8lxTOCizI6sq7q8zMwANJk7z8xhXm6et9amRAgwf76/hhhkcu1I/wAwgVtJAIPNzMpMEdo/HBpuNlp12pF04L43SlRH8yjK0bC7E9gLEja9hhTW8fVmrFvKK0D92ZcR1Gwn0mPXAFCqalRn0KvUqVgEnaIho+eM4hmyGA8s6eumCJ9jBt7nCpx0zZSpFnp+I8kwDa3WekuI+QGNYpGazLFiQViwvbYAbEemMwOq9jUMqvj/AIao+yy1ZtY5tIRY9Dqqb+044/8AqJkmhf5KrYW50H/ob8cUChllQbdTNhtJ9PbEgCjUQt+m3We3vhEy71se53xzVdx5S0cug6MatZj7sQPwGDKPjcKnw66vpOj3g39YM+kb4RLkqRo5mrqkCpTVCuxLIDfrZptb5YQuzK0iwm/qJxdcP2t+xH1HaQR4gzNZ9VSrWdmJECYXSTEBRYAR+GNeE8jRY6sxlq1ZSQKYpuqqTN9QJBj2IwRxhwRNiVJHf1/XGnzrUsnT0ganY3OwGptvWw/7sJxW0PPDwW9/EfD8uGQZaqgX+haZB3tKvHQXk772xInHOHugrGnmVQmA5pWJm8NsSNzE7d8ebnOl5U/CwiPYd8H5LIpqQie1yYggbD6Yok+1MnNpRcl4L8nGeFHbzR6mkT9Yn+x9TcueEvfzV/zBl/NfwEn8cUmjlwCRGJMrTFxGxP7/AK45n9RJWvY6Y8EZJNPZYM9Xy1ZAMuGpJcE+UNTXiSdUgW2+s4rWf4JSVGKuzd5B+tyYjf5Yc8PQSB6frgh6G9sUjco2Sl9sqKvwQVqYARzKm/UbwRDWiJ6YejMOtQMo0MIny4QH5JGIuFUgJ/6mA9gf0wdTpyxiSYFgJPXtjKCmuzOfk+pnCbhEHqhmYsbk3M3M/TE2Wy+pJZRzEz9Y/THdUxYq490P6jDDh9A+VDAqZJEwLTPU4zikVXLyTw9fFFezHCfMq6FYKyiRIsVDE6fexE/9PriPgjkZeg1akGUMyhtIsdRmQOkad++H2Uy05irU0k6KBZTcCebc+xOKRR4mNFRJhy0KDYCQAD+H5Yp9NlZLSdSbCc7x1qw8xwisAANC6dz17mBE+041w/Lq6M7Muo6YBPvPv0+mEtDJOyFhcFgoUfEfiuAOg039xg7LUXp6QZEj4ZmOlx8sNyzjpCqEsP8Aey3+HOCU6tKoWFtZv0iL4UZyi3nLREimxKopvypJJI7z3743kcuqjXsQABuDzTcR2E/hiTKUXGZVwYFOmFmQTq6gAz/Ut8SxRqbZriKvlCTSOmwlYBBO9x12F98Lq3i6qGnRSUCzCHbUZ3kvqETtqw64rmTUB1TquAwsdtPQDviqZ/LfZIwF2ck+w/1YYVOkUjDvJR98Fsp8cpZulUasnlVI0iqpVpboGSoC20ix9JsMIfgYKSPLYhRqnT7mJIPXvfAfCmKsbArNwevLuPY9cHvXWoq2FMHqJhiO+o2PtH7rPVs5vqP4fJKC0m0F5WsqFWpsjEEBTBMx0iL+lvlhxmket9rUqfFMa2G+5AkiPbAGX4Tllo+ZUqlakgpoXVt0NxEzY7W+WHB8fGk6qn22WJALFqaVmNpDrpAmB0ie+Jx4rfZMHF9r7IZUM3TWiq61lUUfELwoB64qdHPVaJLKKWl6hY+YNQANiYkGQP8ATfFqzzZWu+taJpkD7ukiW2MHrHraeu+FXjPLaaLkCJ0DawuB+Rx1pNoRTSnQdwjjC1mceXSCJp56TuQ4Or7pd9BBU7g/LfDbMZilHKjE9m5li4tYE79seTcA4rVoOfLNTUbQrEAj1UKdX++L5kMz5oOsQesgwPrB7bjHFzxadoebYyXiyi3lgexgfK2MwEeGr/W49kUj64zEKI9Rr4Xy6nLrqCkjUNh/USPwIxH4syg/lqkBfunbs6nGvBWfStRZqYZQrkFWIJmB2tG2CvEVAtRqx1ptA2vEjHbWTqbPOcoC2QIUSWrzAHRR/qcJ6mXaYZWEkxIIm34xb64snAOMU6FJKBpuXu5bl03JsJM2AHTqcLuL8Z/mGQpTZAqmA17kXMbD69B7YvLllFOOMsEYJtP2/QruTp2b8cTGsXourGRSANP0lgG23n1xvh6nWwPX/X9sG0OGqaVUxLXgnptt++Fi8jSEVL4h9PriycMcQB1IMfRv2wtyXDrhmtDqPqb4O4VSh1noy9f77403nAYRxkkGdcTe8nEuTZ2cBbs3TvA/0wHWEMfl+WOwkAHvMfKJ/PEmleUWjdIumTybCCzKpAa2pWMT2WTOOK1RvW3Ux/piXhcFVPo35jElemL6v73w+lSOd7tg3DFDM2lVEMwM3G4mAPXBqZYzYJJ/6v8A5DA/CAoZwGUyWIAM2hTvsD6Ezgt6hiyE2i5C9d7asTKqjWY16SC0Q0RA7/tg6mtyA5kHmAgQDG5UW9sIc7m6hQgGn11SCTMsNwQLae3THNPO6GaWjV6TJ+YMfh741+5Oc+tBNPNMKtUaixakE5mJ06ywn8MU2nw6uKih8uioAgeoyEXCiQWc6fiHQdj64sTZj7ak4qagf6DBSBzTG1/lEd8Q5unqql0y3NBh6k6vh2AbYGbnB4nSaMuRTk2jvhuTT+XC1m1sWhfLPLJJtsEa0W23wvGXpqCArMUBGokAWJOwnv3w0LU/KhT5Z1EoGcAAREkSJuP9sBUmREuytpUFgrBtunKTvEfPDVZSc23gzMroUT0H4x+8D5HEvAajF3IkktOwiwj5bDAGazyvp+Zg2J/szibw9LB9K6nKGFBuWMC87CThq2CIRm/hLNqmCTfv2+YF8JqpFSiAJGnmuOhAE26TOHdSqMzSLU6XICEaT3bTdSCCLGbiBfEVbhlVaLO2pVUaSNlnUq6dOowBO+NFCTE2Qp00MnzJ6mViIPSN/nhnSy2XNOFWqpKgrIkA7Tcel9pGFWVyZcxMBR9SeUe5ud+2GGWyNQhdOhpmDcE9wZMSOx74Sad0QUG8hy5A/DrEAfDtv6n09O+OTkqQISoVJ1gjlMSZHXc3a7E4DomqpZTTiJYS120gyNI37RPXHecpMVpuILAhjqO9nkGepwzVFlos9HMXCgE6SisxO86jt0sdgY22wD4xdnoGkinWXDG3QNp+vLhZRz1SlUYFAWs4AcEQoNjIBn+/YTNtUZ2cgFuUgk3EMTyyLT6dzhk6wScLl2ECaqb/ABKGUzuDB9hN+l8EDidQPdm37mPzjGVKRSq5bSyu7kyATcnqQe+AYliegNp6++NOIzzos6ZqRJKz6uZ+cA3+eMxqlUDgM9Bix3005Ha3LjMc/poXoPfC/iOjl1qI6uuog8qjcCDNx6YvVemHSRPMtvYjHleW41RaSa6QP6lYEdvixZsr4yGhUpVcqSqgDU8m3pqGGR0SRVEpS9N/8LW94IwPmQAyyYEyT6YPy3DmAgVqe5OrUh+IknZoi5/DCrO8bpUKhVQKpFmKmI9ASCD8saScmmx4tRVIDoqS2uVUajEz+3qcOuEI2h7gmSYBAkQO/S2Ict4qpyhqUSqPPMDqPLY8oUdfUYGz3iqm55WNMDqUJJHshAHz1YZNitDJaBUSQtyu0b6trW64SZesoadRsR93swPf0xC6p50vmWLpUkIyMYKtYA6o6RYdcd5vKinJatRk7Jr5vmBIX5kY2xo4GGfC+Y0krEW0k9B2xtlXQh1ru4uGk/Bty9MaztKpVd3pUy6E7oQw9zBtjQytQqgCEsHeQIJA0pvpJi+M0GLwWvguaGgQCd9gY+71wTUzMXKj5t+nXCrhVV08pGUrqYDmgE6v6dRE3C/DJn8C89mslljNV3dpshBLA9yqjl/zQfTCtu8ASXkN4dX1EjYCTAhQfgt94k8354KzDkDZdrbk/KD+mEVfj1KnpZgsFQVA1DcDfUVLGwvA2wi4l44rMYpDSvS0D8ACf8xODGNgyNeJKV1AEjUh2ESddQ2A2J1TgOvW5ygFtJkyJBJEQMJv+L1GFFnYfaGoDAAAh1vCwNjE4bZMHznPQgQO1ht9MLNUjm5nSaZJ5I5BHeQR/VykH5DAOTmWRBT5V6UacsCyxLaQTCwSTeTvbDzP5fWjODBBiOhA3vNrA36b4gyeUNWi2mmyhiSGYqqt1BGsgkjeAD1wYNptshxyaTaAK9GryN9kFNmgXBm0BQR1H1xPWZl1NCFgoAUIAIi9og82xIP4nC5M4xYUyLsVaDupImLepj6YfcP5w7aJ0GAZgER67f64ey69ZbQkpZOpmK1L7QkMN/aTtsBhtm6TUSWZ+RWVWBEajvykHqFmP0xFkc75dRKgAABggyYBF9oJ3n5Yi4p4gNcodKkSrixCr9wzN7yJ7Ri/F1kqZdxlcXpMYcRoilUoVyXFHVHlW0gmkCGAWF3djt90mTOFmc48zg01UQWJEAARykLYbdZN/kLT8XV3VaRv5SKqQTDGwYnoSotPY4ByXD2FOYGpQdQkaviJIE2O4sT3xKdLKGcG/t/eiTh5JLLcEQbEXjrIPQ7YaMqvNSmbzzoDBDd46jCPztJYByoW4sN7+8iJ37DGZbNM5JhJtLQRuYuJwn5ZJQpsYV6f2kCf+Xf0vf8AAHBGcrA04gfCzG+0Kev+bHGTrzMr9o6aQFJiOsjqR0/ueMvw+pVDcrAHUJNvitIncxH0wdjV5E2UzpBVVUrB+I31A22+UTPU4amudBjm6WtbTHX1BO2HfB+DDykQoagWVDM4tJkKoDDSAZtvJM4Z5PgyrTICKAYNRng3Y2vaLybb6jhmkImVDLZBazOQx0JIeTzBrkBREkSRfYTvjrhuQo03OsiOi1FJB7G294scMOIpWou5AoMJEFnBEQNueRcWkdMA5DLVH0vUGXCRA+0pyTvqIQ7/ACw70I3Wy1UPEzBQIy7RaSiSfeExmHPDqlAU1gLEdNP74zC9RfUPA8plHfrsBMm+A6hIbe4NrjFm4XlCBqtDgkd+Ux+eK5xFNNVx2Y4nHZ1synQ1arAm17d8TPw5l3I9AOuO+C0tdVVmJj1+8Lxiw5ymEqGkdBZYMzywRIIIvg5sOKFWcpD+Voaw66WqAnTO+logkYWijSP/AN1h70//AIucXbj2WNTLMlNWZlqgBVUsTN9gJO2Kq3DqdI/bvLf/AIaTKz/53ulP25mHVRjJpCJ3kMqZDzq1Qq63TUZDBVBCnUzadKj1J64b0PBzOi6SDqUMHF1AgnlBKzIvLEW2Hczw89FvLeqOQx5eWSfL5YXVVJku1oEk7HbpdcxVtGwE/D0O7R6gBVnucL2awU6rZ5u/CPJDIaxKAgkSVUmAYtf3P4YLSq1Oj5lEqgB1BwgOlYuVBEbdYJsCIwZxpIZpUAMGkRfqJ9T6dsK3zLLw8qNJuqyLgowZdQ+UCD2OGWVkWX4CfD/EmrVWSlWzDOVLMXYmQCBE6lvzRcRfBHiPg1ZQ2YZZpzCmV1ehIUAgRYdZF++AP4Y1EXNMpPM6AJ6w2o/gMencTyvm5c0lEuzoFW0tFVSQJ35Ax9gT0xVcSasm+RxPK+NARREkg0KZg/8ASL4TZthS2F2FuoE7zOPU6P8ADCo60TWrBWWmFZAuqI2h5j8MHN/CvLMyMzO2mOUPYjs3LP0IxzwuMsnqfUc308vp1CP83x/08lqAfyyd1aqv/wDNIn8iPniwcCAK0hMMFVgBuQbX9JBx6nV8A5OogVqCqiksNLOvxQCSVeSTA37Y4zHhvIZfQ3lbDSDrqWW5idW5MwD+2HatHk8i7KjzNM4aQda2qLldItDTtO5ESffEtKnUrIKiMCQdQDNF5kifSY7YZZ2tS8wmnpFEgQtQg6TtfXJv7DEJ4GDRarS+AAkorSxUkEusbgX5bkT9ESXkg4q6r9DdTRUeSumqCQGIIKcsQf6hcEfhjnhlB0pZlWEaZB/p+DefYj64zLpNgCCkgf4l/puN16H3HbE4pmvTKSbAlYO4vIPeBf3nvhtDQ5Orrx/oU08vKkwSYIAjclAPrfECZRlpWB5FAYgbGZ5u3TDZ6RCwmo6SSD0HKsX7WOJdC+aKoDQSDpmN2Sdju2i3W9sCM4p7Oh8ujVFlSiBGpjq8q0TDEagdwDK+mwxHkXDa2qqBIfSASNjy7G5Pr77wQe2SpBZJdmVitIsUhFJkKTF4n12mx2T8MpgppJ+841km/MQe+4B+uNpDvk7NyQqcMwckSSTE7QBufTE+RoaleBKkqZXpZTvB6jB9XIOrOPivu0XQ7XsOkT/rgvhmTKArStexaRt23BANoNp2w1IVs1lanYtrF4U8u+5geg7bHDRK7mNbkHYj63J6d5iffHeVypRgxVW1f1dyI3aPkZvjdThjVH1HMtSAmVAgKd7lm2g2MQQMN1SWybdi7ifHQyGkPMVxvABAMm8sASPXCbiPGa7AItVhTBZiANFxvOljN+5xbMjlqiAPpGYAXSAaYJZbGdQEk26+98J/FuVL19XwoQoiQsdwFJmBteMUQtlYpipVkszN3JM/ngrIZNRrJsyiV7HvN/YfPHoB8ElacggcoMdZj54rNfIAGCR8iD+WJSm0ybZfuEcRprRRRWkAWJVAT6wUOMxSVoGBzRbGY3qIn1K/khCJqtCkfImTOK/mOFmpXRiOSpzGDfSLsfS3Xpi88H4A1ZGcsFSSsi7z1gdN9yfrhtVyFKki0qWoaRpN7uLHmMCbzbb0wqi9ndKaTyIMvlEUCnQphZjb82Y/me+HPiLIJSp01AEzcxcnT369sRZtgh0rE6Zj8zjjjnFjWpKAgDKZktvFu3r+eDSQLb+BXxdXrUalFOVniAoADaT1iJJ2kzvii5DJktVR1INNKhjsyC23Y49C4LU01KbSZFQGT/1zhx4jGjiFZ0M+ZpYXiSaKpv25cKtMMdL4KP4QJaqpB+FI2GwfVb1BIPqT649ERtgLXA/WD2vzH5dsKsxwGmKrZrL8lKoGU0zbRVJVuXoVhSbbexAGcS4gabb+XTnSWtqUTeSdpFyRB69DgPZS8CvxEoRqbMbM1S5IuJHc+uK5mTSXK1qdM6tIpsWDTcvHTqLH5jDrxvxTL1KdKnScVKqOWOmSIIaebabjqcVHJJ9nmQD9wE/Kqn74q1Sr4JpuX+Rp4CYLmlquyKiSCWdRciwAJk9dhi+ce4zT8strLKralFNhJMdGWY3IvO22PKsnQOpWiYuYvb23w5zEvSo3gB3BHyVh+bYKk1gEoKSyO28bZmigda9TU6grRBY06Yg3Y1JLtbYQOpP3cNsr/EjPU1pioaT1HGrQ1OCqxK6ipHMw5o6AqfvWpnGKULS9Un6f7nHPDkmpTMlpkzv3F5v0wt4salo9P8O/xPGc1LmAmWAgKyk6SSGNyfhPLaTG/sVfFs4x/l6SsSl5UnqHLKxvdityTN56Yp3CcugTzHHIACR/W88otsL3PYYN4ZWLGrUedS+ZUiNh5bAe0REdIxpSti9Ejrgzo4bzFXQ0cp2kgN3mAT3w1oUzQcPRYlAeW06GECWudQF+lrTtOK7l6olJN0ADi/NOxjfriajxJ6bmWChjOn4kuP13tibjZF8bbY94uDl6oqIJoVeby7/ZufiNM7RJmBIFxaxwKc6ab66Lb3VBGlmPeRIFwbRERgPLxVI0OFIieU6VWYkKRvcmPfHOSy5iddMm8DWhAMi0T1vawtjK/IFxvbQ0rZguWZdWkkaukE9BH3b29zjX8yUgEyDuDEjaPSQSdu2Bc4RTIYnmFwA3STqmJ2EC56444jllqVuZ5dDvEFgfUbX64acItUGMLWSwUHZAHWqVZukAgkyRub9cC5fU1UKbqS8uVhVMQDYWuT64r9NPL00tUgnULnlBkRc2iGNu+LPlMpUemKgUiDpJW4MCBcE8pHXeY64FOqLL7UNqlAUWTXfWACdBKrP9JFxtuO3yxxQyofU9N0qALMhmBloPKoPXuIjtEjERq1XVkYK9OdJm8EXg7w1uu5jaLpMpxmlTraWTeQWDwwYHe0fIncbxh0gFrocOLUi0xBYxYekQZ20x06kYV1uH5wjVTpL7q7CSIExZTc7SfbDzhXEkfzWZ18vf/mNI07tpYwGJi8gGPWcB8S8aUaqFKYqFypVTGjSD3BJDH8fXGjZnQooeI80oYFgrAQ0IoIjcbW6298Q8MytTNZjVVFUJutWnR1cwINyqzBvfC+lw96jFVm4mBO09Jk4984JklpZelTAgIiiPWBPznFdIirbB8lTFVQ0GD0ZSp+jAHCXjHhXzNZGmYtvNp72GLcTjlsCrDR5f/wCEa/UE4zHpsYzC+mhOh5l4Y4aaVBaZYVGLsWa4BJ7TfA3Gq6LU0rpuNJMfeBkwf8v54m8GV0zOWPluQgcg7g9Cd79cJPFObUOqogVEaF9bx++C8RKVciHRqd1aImOu0CBg+twimcuBsdfxgAtHzworUqtTmpBrgRcCWEg9Y2j6YsVOhUOVVWEVOWRIJsRMkW2GIqOWyzlSSETcJCt9jV1gQeddHWYBkg/OMFcWanUq0quokClTVlAiWXe52vaQD8sGjIVTpUKukMCwLRIkGBA7euOafGALZbLgGLEjUw6dJM+5wyiCwivVrEU30aEpkaVAAVV2Nm+KZvMkziv+KqBanVKKRyDUDOggAE3NhHY9OuDuIJXeHrPoUMpgvANwYhbT0vit+KuF1mreYCWQryNqAHxHlAF9Q1C3UDrguJkyq5LJF2IBAcbCCQ0TMEdo/u+GNLKlRVDAiaTQDc7q0yLESLb4lfhJUJLQ+5heltpIvuem+DkpVidcnQqss1DMkiB8V2EkenqcHxg2tla1woHKDv6n8cNsg5ak8kEo4P1Vh+mGPCshEl6QMqJDLInfrf1/3xscM00Kj05JaBHSRe0x3OEsYBzrgmhBIY0hC/j0BM+2J8nkprUyDddIi8AkEkn/ALtvUYjr55qemgELAqATqKnlHQi5/fDunxRKJKHSCEcqt5LXCyYI6C52AxrxRn7g+a4fUNP7NKqIEhW0HaQS14EmJ/KIwFwBAaeYFNvMbyiACsASQLjUZmGGLZwriCZimVBJj+sxPQEiTCyYk9dpxFmrUWIgypVmKeXMkf1kECARBPX6M4qKTEjJybVaKgF8txDAMQBPQSAxHW8kX7D6S8eygFPzLAhRydRLKNXsbgT0GGLZBRU1z5lQyVpgQojl1MTci1rAbb4Brio7OKgAJIBMW3FjEzYH5v6YCHaE+WaVBLEfKfX5Yb5DLpIDvpVhJIk/KBcbRPc4BTKPLjTpCkkTaQTAjvtifhVQCtDC3Wdt9jANv2xmjEwzrCqQVLU6rJBJvBtv0F4w0XhsspRtlv33/b0O+C+K8J1OvkozKJmJ5VAkXnrsRPc+mJ6nCGk1GZqYCEglGZSwvo1KQV3ub/LDbJyVXQpetRXUr0mZlAGsFpLSLE3EwbW2Hrg1eLGmoWKyLGmVnkXR8UASRO/zxMnAGeClXkYxIYsvoQSl4nrvbbHNbw5ryr1fPYVlPLqpwpUKJXlBYPte427yClZmxLxXi7AFUcNMc4OokncmWkEAREH5WwhoiLaj+Q/PGs0ugxqDeokT8iAR9MbolexGHoSwmnLAKLmT+P8Atg/Kp5Y1MJabdsNvDPCaz0ppIGOojcKw9eYXH42wwznhTNuJakq+moH58pJOC0BNB/8ADTi1KlVq1K7ovIApYgbteJPoMepcI49RzOryXDBTBI9gbel8eKv4QqtpC03UyATzEQfvQyD6Tj17wlwFMnQFNbsbu8QWbvBJjpacZioelsclscs2IjUxqGJtWN4GNXGYNC2eHcH435FWqpkU2uIE3X91A/DCTM5mpmsyAG21FVJC2HS5gtJP0OF9LiLF3hdQUavUgdh8h9MR/wArqam83JDaTpDWNyLwep3nHN+PB0peSy8XL08s0F0dD3KkHk2+X64O4BWapkqhLNqWebUdVr7zO2Fmd4gGosXXzFSqAVYnqswDuCJw34B5TUqq0GPOLo9ipIIF9iP23wyWBZEGYzjaI1vM76jO/vjr/jNRUVAQqhYsLn3J/TCuvTdGVaishJFjtv8AQ/LDFeBVXY6V5B99uVf3I9pwfIFoU5rOEsCxJuLsSTv64uef8PUq9JULaHBL0+fTzCf6p3n7sRvisZjJZOkT5tc1qkGKVEEgGOpH6lcGcTrqKgaXDsEBYqWCrpBhNR0ySZgdQcaSElByqnR3xDghqsBqqknlaoPhVwswGbmMmCG9Gi0YA8QZpllKzs5lVDAbmJ3gcom8jcYdjiIQj/mFVA52KajcSCAFAkTDTa284UL4jptKeRTqLefN5iQbKqvAII2kz8sCnWWWi6YFR8TmkSzUy7E3LWM9ZjpY+mD83xc1MuSCmrXq0BbzBsDM27YMr8RpM6U6TaOXlp7mDEyrM4ggdzIJsMC5XICGejS0EMBUYKC17AK7SAd4WIMdN8ZZ0ZqItp8PCuKtRVpmILM3xR1CROqIG/cwJwCfKq1SQrGQdVViREj7q3B7bDBdbg9SoKh1s9VdLgEXYElSpk2gCfwwnQkKwUEstyCYjpf67YyXljNUWHhtceYlCmSFkMykTIXqSJv0vAk2xYfEeb5NBXVrO2+xDbDpMYqfCc+MvT8wpLu0PeCpAlR3M3j2wy4lxMVaSsBDeWGibgs8D5wv445eWM5cydYRSDioP3BOGV/tjWMybAAgNsTu1ibEQSBjKdFXclamqozyyltJHoqtaYjYkb4h4cjaUgVGJJvcbd99rbjv6YbUeCu1RGVA0EEnTPtzC0yBvFumOhEmT5jhDBDqRgFUxKi4YxIcWnqRtHuMBcP8LnXqQsVBm6m/dbDqDb9cOcq9TKsjeWzqbmGUKCSeqsSRt0vf0mx8NqfzA8zyhTJn4hzEiTzC7GQDfsRgIVKmQURR8tk0u80yGUjQZF9RkyRMgn97qMxSy5TSNbsw+0lwyiOUcwVbxeYG2LRUFyi04VrECRB+QHeN59sBZzL6HGik7OpIVdWhYbpAMGDcSDEmMMpGor9LhehVMNoIBDNcG8/dEzE9Z7dJGzFV6NTW9RGTSVUKWYjUCIhjcjVMeu/ZnxalUSn5lakdYWWen5nKwXVHJGkG3xKAJsBbHntELVrqCxCswlmA3MTIDQBMxceuLL3JSBeKZoVKpYCBJhewmYt74IThjhVbSeZSw9hv9MO/E/DqFGqPIKsmndTqvaepjf8AvfEGUz2pQr3UAhABsx2Nvn9cbyTeGXP+GGZVldLhpBBiBpCgfWQenzx6AHIEEk+uKR4J8NVqDio7wIPIJvPfp/ti7Th1onYRkrTeQTI9MGNVwuDY21TGodToKavjg1MC68b14NA7E+rGYh1YzGoFnzNwnP6nJAuEMk9ZIH6nHVOtSEawSwsq9BLH6xtGCfDOSASorDncrFx8O5seo/MYnzmQnMFqCFqakDUxAPQEwfftjjO5sieuVouDYNUFQncCxEd/lhx4I4jSDMjulwIBs0gn6774T08g1SgztygNABG4Fvn2na2FfF6QFZig+6G2iDFvynBjfkVayXrL52tSWmtSKtOVkVbsLxuZMi28/LHPFMwoJ82ozgbU9UIB7dT1xWG4lVNJWd5Yc+kaRqAvJtb29LYW+IMwlWqKiVNWu5TSRoMARckH3HbBttjUkWPNcephDpQQZHLtPyt+OI8zxDzJWTFtzBDABZG4Ij9MJOHPOunYhrwf6h+8xODFWoOZVA6gnrPT8D9MBBDn4i/lhN7X9L9fnOB8jsZuSd/QYjotBD7yDJJtMmZteAd7bYIyqj4jtqCwpGmeuwtaT9MCVtBVIb8A4UXqeYh+0p/F0EEEAz7g/jiYcQqU3qutWNYPKg5ZB6qSdVxMkCL45yOUzK08wKaOy+W8VEU6bKd72O+BeFUj5CVKQmqCVYFhMjcw5gje3+LDJSFtZodcP8qiqf8AmdVWpCugBcQ0t8YEI0sOUmd/fA3GuFDJMTT+Gqtg99Jj1uY3A9esYHz2SYVQ7AQ8a1Rf8IAtN/lE/PFgGROapIDrYiAdW4AOxk9dpvY/LDtiUed1CXIsLkEi5aRN56bnf0xZHyzCkyPTs2nSCqkrEad9hYme898ei8H8L5aiTKBtQEggEEzIgDf3/wBsScR8NB2D02aBOpGduvYtttPQWxOynVlK4RkqmlUqZd3mRqUAsJi2iwkWjrh7wvIpRS1eolTSwI0kLqm3LGoEXt36YCXNRVqLUDNExHxKe7MFAIv1mPnjvK8VpG1U9SZg2brOkyPkSAcYUacLVXQNCvVH4Tu0Ec8fUTfFk/4UVIbShQgbbOehk3ET+AOKHnPEWVoO0MtTUu6sDEQB8MMWkRcdPTCniHjtyrJRXkYRNQ6iB0AGwjbtHTuejA5I9G4hUeah0K1lEPUlDpLAmDBm94E2FxOKTxfxzqHl06hVejU6P2gHQA1WEafW/timVc7UrGajs0CAJsBMwB6YGmCMPHjXkV8nsOeMeLK9caagpgRFk+VixOn5X9cJKQ6gx2xlc9cRacUom8lk/wDLNTgu3mcu+oj4RJs0bzaMOPD/AIUqv5bto0EB1gAN6SQs9AYNr4V+Dssj5qihUMDGoESL7z/fXHtK0QoCqIAEADGWSTbA8lTdVPmNqJPaI9N7+9sTzjsjEbDFUIzNWM144JxqcGhbO9WMDY4nGA4NGsk14zEROMxqNZ4RlODsgWo41mSzqG5kFxPK0g+/UWOGOQzDVCyAFgymHPxG8XHU+uOc1xVQ9SpRckDYE7qw5gJ6BgT7RiTgtXVLp9w8wAvB9epN7Y4Ho9EWZrOsmXoK0gEFWnoUMQLWkgGTfAVFS7F4OrRAjcHUN+4jUPrg3xBldZpwb6gumd5O399/TAHFswyMwDQrNeLdZj2i3zxllBvwA59FCakMXKusXuB+Fj9cAagQBI+mDeLodYBgcuqBeAe+17Y1kk5SIkkyAy8v6HDIB1lMm5VqizqU2GnpEzv0th0lKrrfy1qNTLXUAFZnYhjHS3pGGWS4OHoqQ1MVIlhBJjoeU7b20mAL4ccJ0Asj0Ud2ZdFRfug7mRf7wERYjfC4vIc1gQ0uDVhAOXrANMAKlh1lRUkCx3G2Hfgfws+YrmnpqIiy7s4QgapAiGMkkWB2icWKj9mjEV6aMSdAqu5kCRMgELMnlGoX9TAXDq2Yy41KwpsZ5ZLMGJ20TpiACGiYMe7pLyLbLv4w8RJkKSjy0BKwk8qTIBECJAmYBm3TfFO4Mcu6AeWocaQxBsReNNpBt6nbfANVqhrCt/zSSDrZ2Zl7hdUgTbsBBtifLV1CvpIRTzAxsRboAdot79cM5JrQqXsPUz6orBctriDAUC24ImSdx7AdsVrjnEqdHzKjUU5mOhdYaSQCCQsECZ9ojtOcU4xlChnMNrCkBKHlqCTeXcAsPlERGKhneLKKbqtVnkLAamDYGSs6hA9hM/iqheRnIvPB80K1MJTasqMBA5SATcjVUYW9gSOmJW8ULRQpTzlNGWzAhWPTuGltx/c48t4lnnrRqNtyoss7SFBPS0zgUi3yw3pq7B2Zc38VUKZ1q2Zq1ZJnUFpyZAXSRZBPSThBxXxFWrmToQdkUD5k7k++FOnEyr0H1w6VCtnNOSbnB1NpgQPfHWVynU7duuJqijYR6n9MZom3YNr7Ylo9zjRpYmVLYISCpjKazgzKZB6zinTUsx2A+uHmS8JVxXSmygk3gNuu5IPsDcTjCNjnwii+dRSjTGpkPnNMlR3uJBiIgjfHqqUoUC9hF9/qcV/w54dTLMXUQSCI1E2mRfvbtiwu9sZAX5IjTxDVWMEK+NPS1X2943+WGTFavQCcZpxMKUHBABgemGchFGxdGMBwXVoYh09x88FMDjRzPtjMYaQ74zBNTPmKnm1mDsJ/zDUD+n44MyebCyquVDAd5GnY+u8f7YWmgSNtpJ/D9x9cRaMcVHo2PcvWqzJZbMCoadwbEHp88bz9VarHW4WYLgnYqCtp/Sd8JWkLEnEbGb4NAHFKtl0m5YdVWRqHo0HEtbjlPZEcLIiWDECL9Fkz+GEUYyMbqg2WPhXiGmmrWriQwDJEkMNiJHUA7nrg3K+IqcprqVdP3jp5o7Tqvtv/ALYqEYkjDYFZcc1x3L3FOo+kmSCkT09xuTvhZmOPtY0S6A/ErQRq/qB73wjAxJRpyQJA9SYA/vsL4NIweeNZgyPNYA7gWG0dMD1S4sxYAnaTBIttscQhCbAE+wJx2lNjFmPaxwyAcRjAmOypHTG16YIDE3xP/LnHCpewknp1wdlmmNW+NkwIlIztbBeXodxiZKfvbBFKmliSSZ2A/XGJsjv7A4yw2+uMrEdBA95xumoJEmBNzEwOtsE1EmVCavtNZW/wEBpi3xCInfGMB029cZVSJg2xAr9Mahu2KCslmGpktTd0faV7He4Mj5DHs/g/LKmWVjUeoz8xZyTuBAvvFu95x5l4R4CcwxYkrTplSW0yCdQETIvBnHsVDLBQEQAKogDsB74NE2yekuo4IelbA9GRPfEwrSY/sYBlXkienGIy5xM6m84h2wUKzGbEuXbEOvHNStG2NVmug50GBatMTvGOKdcxf9jjTkb4CVBbTBiB64zEnn43h8ksHyrNsZjMZjmR3mnxoYzGYJjbY3S3+v5Y3jMYxyMd4zGYIGS08bbGYzDeAGy5GxIkQfUY2mMxmMjHRxtMZjMMYY8NqFSxUlTG4MHcdRiVbgk3Mi/XrjMZgeRHomc7Yko7H2P/AKTjMZgig/bHS74zGYJjTHHaYzGYJmeueCxGTWLSATHUkwT74uKb4zGYDFRI4vgJt8ZjMGIvITuf7+mOau/1/XGYzACQpsPYYhnfGYzDE2SURcY2cZjMBhWgR98bxmMw4p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2" descr="data:image/jpeg;base64,/9j/4AAQSkZJRgABAQAAAQABAAD/2wCEAAkGBxQTEhUUExQVFhQXGRwbFxcYFxwcGBocHBwdHB8eHBwYHCghHR0lIBoaITIhJSkrLi4uGh8zODMtNygtLisBCgoKDg0OGxAQGywkHyQ0LCwsLCwsLCwsLCwsLCwsLCw0LDQsLDQsLCwsLCwsLCwsLCwsLCwsLCwsLCwsLCwsLP/AABEIAMIBAwMBIgACEQEDEQH/xAAcAAACAgMBAQAAAAAAAAAAAAAEBQMGAAECBwj/xABDEAACAQIEBAQDBgQEBAUFAAABAhEDIQAEEjEFIkFRBhNhcTKBkSNCobHB0QcUUvBiguHxFTNykhYksrPSF0NTY6L/xAAZAQADAQEBAAAAAAAAAAAAAAABAgMABAX/xAArEQACAgICAQMDAgcAAAAAAAAAAQIRITEDEkETUXEEImHR8CMyQoGhscH/2gAMAwEAAhEDEQA/APYcvxmg6hlqKQQCLiYPcG43wHnvESISAGJHXSYHreBAnviuP4VpooKJBEczVHWw6SAfpa4GF2a4C7uRoDxGli1RTPXWXuALbSbfLAdhVeRtmeOwwLOgBHxMFUuQCN9RAFunf6jHitdwZVbC2gAhjvHNcWPT23tgdPBtRmlWVL3CVGPLG0mn8UyZM77Y6y/hPMLYOrDsarBZk2IWjMR1kGcD7gtRZJTzldpgOJts02E7GB13tB7zAX5/P5hWtFKIILvpLbTIamyj5N6ycdZvwawPx0UlraqrvIty6Qijv9RM44p+FEqIJYOFMBlGlBHQy7E+pgekYWq2OnfwJ6/iGoToqZjnF2Wm/LuTMxPy2FukY1lqi1GuWad5M/nvi4ZbwnTWJq1InpuekS8wvsJ9cazfCmp2pF/LAmS9Mgk76lenaO4+eHvGCTjHyyoZrIFWMbdMRZHiT5bMI677enz7j09cWijkajmWem9PSQCimZtBYg3Fukb7dleXNKtXahUpCmVINJnZ1NQ/e0lUO0WB6fhSMlWCLg/Ja+EfxCo1ABUGhz1BmmfZunscPH44LEBb/wD7P9P7jCL/AMPZeIFFJi5ckG4v8KDVeI/Q41k0poIFAkSIVaZBtY2rVBaZuBF++6/kr5qxzU4960x85/UY5/4y5spQnsB+7YUcQbUJFCqNQI0mpTSJPZNTzY3Em5+UbVKoUqMkrggxNZCYO8Bk6+q9B2GCrM6G9HjLaxJmn8JtFzs3t0v0vixasVLLrmCFmll0IYAK9dtUduSmBPQRM43nc/WooPM/l1qMYVBUEteCAaiDp0uZsMZmRZPPUOZZRIHUbgn9xjea1lJpkapm4mQOnz2nFOR3Lfa0xTdlIIpKsG8iDGrb1neN8NclxFKFNiWZtMEqx5wsAADUfmO99zgGbrYpqeI6n8xTaqRTQTTqLJ0mTc+4t7d74B8T8HKE1qcGmebUDbsNrRcR6e04K8Q8QyuaphuenUA5S6RqB+7ItfofQ4rVLiDCnoL/AGf9MCB/iA2Nr+8/Obfg5ZVlPJY/DviRiSxlm08ynoFE29TDfM4e8a40k0NPMD9qCI2APT59+mPNsvnfJzC1BdS0RO4O/wCBnE1XMkLPVSQLWC6oBHpJ37jAc6Vix5GlQy4/nKtV9YiJjeYJImZg2tuLRa2BX4uVbTJVKIZtW8tpMe5krPScC0apIqVNpESNm0wWLSd2JA+TYRjPMaNZiwM6UB6ks2on5hD+PbG6rbHlTyg/I8fZWSDyKTqZlGsy0nmgySCdx1jHpfhFQtM1KOl0qOCQGIKTEiCItOPMPCnCzmdNMuVDMAoE3EgsRNhAP92n1LwfwT+VDyQC1gs3gM0MZPURhlFbNxRzZZpvjeAc1xOnTaHaLf0mO+4GNLxrLkgefSk7AuoP0JnDnVaD8ZiOlWVrqwYdwQfyx0r2mIv+tv3xjWdYzGpwHm6xER67e3XsPXGM3QbjMLKVQkbfj+2MxhO4PXrgmTuLARe/T5+4wFms9puQQi7wha/aFXf0GK/ks5kmfy2r0lrkAPSUqAD1EsgB7SQDf1w9y6UKZlPKUoI1MytA7TqsPS2BfgPV7J3zlcgilQDGR8TELpImRKgT6fjgTiOTzDgeYzIt5pUFN+xLJzH2lZnbphrlOKI8xWVokELFiO074lHE5EgNG0spX0nmAnAGv2QoyuWo0KZKoViDc6CTf7q6Y3uOp374RZjjlWJTJA8x1OUUqAOollB9yRizV8rTADums/49IJPeABHyE+mPMv4keI6KU3o0qvl5iFGiilkHZnOxgmIhhOwBOCou8AlJPDLHQ8a0ncUxU0uFJqAUwSIgHq2kCZ94vvguhx+g7BlqkeYNjya/cOIJM/Egne+PnanTZjCgsd7Ak4e8Pzmbpf16fVVJE9iwJ0/4duu+C+LGwrkrwe8ZfgFJDyqEkQ2kxq/xWg3mCepjE3/DEjSyA3nm5jsLnUYsbW/DHkWT8RmmoKLVWqBGpXKC3QIARH/Tpw+yH8R2Ug1FOld4UAsf6QFSSBJuW98SfDIr60T0CoQpAZTzWIUEi1iSNNxBHe59MH0ciwW1PSNoX2gmDFrD6nFb4H46ydRZZWSYs9S8XuZaJmbbm09MWROO5OtRby8wEQWNRDp0kdmIi30xvT9weov6SJ6bCwJLEjluCYEkRBjvtf8AHHeX4iUsVgzGkqs32tTJJ/s4hy2Z0ww4nTen2qeUZ9mUrfEvGadAanOYSmGAYhiCsdxDA394wetaB2vYHX45rlXY0CTbW+gN7Ec6/wDaMRJCgxTBtzuroyWEks1Spr2PUHEeTzOWqKWXME3v5dNgxg/0qxJED74PtFsc1Dwhyan2Wr+tWCNfpysp7bx0wVT2C60Hfyqt5b01QEsAWSBPKdMgCN4/vadeClueoV80gh9KDTUEiOXUW2Ub9+uElXxZw5KisTUNR0C62UuVCm2rUSYk7rO0zjl/4jZYnSNbR8NRWhSdosxcCSNgfbu1A7EnEfC6uNKlUfoBU6AHpUBaw7DbCdvDFSkG0nlK/CxkNHYiJ6dBthTxL+IOeSp9nTle+okEx93UoaPcCewwvyX8SeIUzNRgwJmGVJgnYaSv4gnG6k5Ri3lE2aytQKQySA3KQZ03HaDsDuInE1VnhUX4ahMksxVoIjURexJMTyx2nFgyPjnK1zqdXovt1C37hdJPyDYIqNQeX0UmUyNalQDPKQ2nSwJMLzSZOEcMk3wrwyk8Zz+ghBsblQR8Asu3VuZ/84wrqgCiIH/Mqsb9kQR/7jD5HFy4r4Qp1WLpUam0XLgMlhEDSAV9rxhJxrhlahTQKmtFQ84ggsXJ2FwNMdPywWLPjmvBvw7nFosHUspAOn0kRv8A3vix5SqKtQtVfWzWDOdo2G2KZleK6QWbSBNkK8wIGkxflnrHucNMhxJHVSOjiAz7GehkAf7Yl1nBpp/2OepJFmzWUpg2mbdIPfFezmTqO5KVCB0Gpugw0z3FWYBUCFiZIBE26c5J+kTa+FlHiKgy0iQf2x0xnap7/fwV4rbwI8xUrU2gmCdo0n9MP8lxTOCizI6sq7q8zMwANJk7z8xhXm6et9amRAgwf76/hhhkcu1I/wAwgVtJAIPNzMpMEdo/HBpuNlp12pF04L43SlRH8yjK0bC7E9gLEja9hhTW8fVmrFvKK0D92ZcR1Gwn0mPXAFCqalRn0KvUqVgEnaIho+eM4hmyGA8s6eumCJ9jBt7nCpx0zZSpFnp+I8kwDa3WekuI+QGNYpGazLFiQViwvbYAbEemMwOq9jUMqvj/AIao+yy1ZtY5tIRY9Dqqb+044/8AqJkmhf5KrYW50H/ob8cUChllQbdTNhtJ9PbEgCjUQt+m3We3vhEy71se53xzVdx5S0cug6MatZj7sQPwGDKPjcKnw66vpOj3g39YM+kb4RLkqRo5mrqkCpTVCuxLIDfrZptb5YQuzK0iwm/qJxdcP2t+xH1HaQR4gzNZ9VSrWdmJECYXSTEBRYAR+GNeE8jRY6sxlq1ZSQKYpuqqTN9QJBj2IwRxhwRNiVJHf1/XGnzrUsnT0ganY3OwGptvWw/7sJxW0PPDwW9/EfD8uGQZaqgX+haZB3tKvHQXk772xInHOHugrGnmVQmA5pWJm8NsSNzE7d8ebnOl5U/CwiPYd8H5LIpqQie1yYggbD6Yok+1MnNpRcl4L8nGeFHbzR6mkT9Yn+x9TcueEvfzV/zBl/NfwEn8cUmjlwCRGJMrTFxGxP7/AK45n9RJWvY6Y8EZJNPZYM9Xy1ZAMuGpJcE+UNTXiSdUgW2+s4rWf4JSVGKuzd5B+tyYjf5Yc8PQSB6frgh6G9sUjco2Sl9sqKvwQVqYARzKm/UbwRDWiJ6YejMOtQMo0MIny4QH5JGIuFUgJ/6mA9gf0wdTpyxiSYFgJPXtjKCmuzOfk+pnCbhEHqhmYsbk3M3M/TE2Wy+pJZRzEz9Y/THdUxYq490P6jDDh9A+VDAqZJEwLTPU4zikVXLyTw9fFFezHCfMq6FYKyiRIsVDE6fexE/9PriPgjkZeg1akGUMyhtIsdRmQOkad++H2Uy05irU0k6KBZTcCebc+xOKRR4mNFRJhy0KDYCQAD+H5Yp9NlZLSdSbCc7x1qw8xwisAANC6dz17mBE+041w/Lq6M7Muo6YBPvPv0+mEtDJOyFhcFgoUfEfiuAOg039xg7LUXp6QZEj4ZmOlx8sNyzjpCqEsP8Aey3+HOCU6tKoWFtZv0iL4UZyi3nLREimxKopvypJJI7z3743kcuqjXsQABuDzTcR2E/hiTKUXGZVwYFOmFmQTq6gAz/Ut8SxRqbZriKvlCTSOmwlYBBO9x12F98Lq3i6qGnRSUCzCHbUZ3kvqETtqw64rmTUB1TquAwsdtPQDviqZ/LfZIwF2ck+w/1YYVOkUjDvJR98Fsp8cpZulUasnlVI0iqpVpboGSoC20ix9JsMIfgYKSPLYhRqnT7mJIPXvfAfCmKsbArNwevLuPY9cHvXWoq2FMHqJhiO+o2PtH7rPVs5vqP4fJKC0m0F5WsqFWpsjEEBTBMx0iL+lvlhxmket9rUqfFMa2G+5AkiPbAGX4Tllo+ZUqlakgpoXVt0NxEzY7W+WHB8fGk6qn22WJALFqaVmNpDrpAmB0ie+Jx4rfZMHF9r7IZUM3TWiq61lUUfELwoB64qdHPVaJLKKWl6hY+YNQANiYkGQP8ATfFqzzZWu+taJpkD7ukiW2MHrHraeu+FXjPLaaLkCJ0DawuB+Rx1pNoRTSnQdwjjC1mceXSCJp56TuQ4Or7pd9BBU7g/LfDbMZilHKjE9m5li4tYE79seTcA4rVoOfLNTUbQrEAj1UKdX++L5kMz5oOsQesgwPrB7bjHFzxadoebYyXiyi3lgexgfK2MwEeGr/W49kUj64zEKI9Rr4Xy6nLrqCkjUNh/USPwIxH4syg/lqkBfunbs6nGvBWfStRZqYZQrkFWIJmB2tG2CvEVAtRqx1ptA2vEjHbWTqbPOcoC2QIUSWrzAHRR/qcJ6mXaYZWEkxIIm34xb64snAOMU6FJKBpuXu5bl03JsJM2AHTqcLuL8Z/mGQpTZAqmA17kXMbD69B7YvLllFOOMsEYJtP2/QruTp2b8cTGsXourGRSANP0lgG23n1xvh6nWwPX/X9sG0OGqaVUxLXgnptt++Fi8jSEVL4h9PriycMcQB1IMfRv2wtyXDrhmtDqPqb4O4VSh1noy9f77403nAYRxkkGdcTe8nEuTZ2cBbs3TvA/0wHWEMfl+WOwkAHvMfKJ/PEmleUWjdIumTybCCzKpAa2pWMT2WTOOK1RvW3Ux/piXhcFVPo35jElemL6v73w+lSOd7tg3DFDM2lVEMwM3G4mAPXBqZYzYJJ/6v8A5DA/CAoZwGUyWIAM2hTvsD6Ezgt6hiyE2i5C9d7asTKqjWY16SC0Q0RA7/tg6mtyA5kHmAgQDG5UW9sIc7m6hQgGn11SCTMsNwQLae3THNPO6GaWjV6TJ+YMfh741+5Oc+tBNPNMKtUaixakE5mJ06ywn8MU2nw6uKih8uioAgeoyEXCiQWc6fiHQdj64sTZj7ak4qagf6DBSBzTG1/lEd8Q5unqql0y3NBh6k6vh2AbYGbnB4nSaMuRTk2jvhuTT+XC1m1sWhfLPLJJtsEa0W23wvGXpqCArMUBGokAWJOwnv3w0LU/KhT5Z1EoGcAAREkSJuP9sBUmREuytpUFgrBtunKTvEfPDVZSc23gzMroUT0H4x+8D5HEvAajF3IkktOwiwj5bDAGazyvp+Zg2J/szibw9LB9K6nKGFBuWMC87CThq2CIRm/hLNqmCTfv2+YF8JqpFSiAJGnmuOhAE26TOHdSqMzSLU6XICEaT3bTdSCCLGbiBfEVbhlVaLO2pVUaSNlnUq6dOowBO+NFCTE2Qp00MnzJ6mViIPSN/nhnSy2XNOFWqpKgrIkA7Tcel9pGFWVyZcxMBR9SeUe5ud+2GGWyNQhdOhpmDcE9wZMSOx74Sad0QUG8hy5A/DrEAfDtv6n09O+OTkqQISoVJ1gjlMSZHXc3a7E4DomqpZTTiJYS120gyNI37RPXHecpMVpuILAhjqO9nkGepwzVFlos9HMXCgE6SisxO86jt0sdgY22wD4xdnoGkinWXDG3QNp+vLhZRz1SlUYFAWs4AcEQoNjIBn+/YTNtUZ2cgFuUgk3EMTyyLT6dzhk6wScLl2ECaqb/ABKGUzuDB9hN+l8EDidQPdm37mPzjGVKRSq5bSyu7kyATcnqQe+AYliegNp6++NOIzzos6ZqRJKz6uZ+cA3+eMxqlUDgM9Bix3005Ha3LjMc/poXoPfC/iOjl1qI6uuog8qjcCDNx6YvVemHSRPMtvYjHleW41RaSa6QP6lYEdvixZsr4yGhUpVcqSqgDU8m3pqGGR0SRVEpS9N/8LW94IwPmQAyyYEyT6YPy3DmAgVqe5OrUh+IknZoi5/DCrO8bpUKhVQKpFmKmI9ASCD8saScmmx4tRVIDoqS2uVUajEz+3qcOuEI2h7gmSYBAkQO/S2Ict4qpyhqUSqPPMDqPLY8oUdfUYGz3iqm55WNMDqUJJHshAHz1YZNitDJaBUSQtyu0b6trW64SZesoadRsR93swPf0xC6p50vmWLpUkIyMYKtYA6o6RYdcd5vKinJatRk7Jr5vmBIX5kY2xo4GGfC+Y0krEW0k9B2xtlXQh1ru4uGk/Bty9MaztKpVd3pUy6E7oQw9zBtjQytQqgCEsHeQIJA0pvpJi+M0GLwWvguaGgQCd9gY+71wTUzMXKj5t+nXCrhVV08pGUrqYDmgE6v6dRE3C/DJn8C89mslljNV3dpshBLA9yqjl/zQfTCtu8ASXkN4dX1EjYCTAhQfgt94k8354KzDkDZdrbk/KD+mEVfj1KnpZgsFQVA1DcDfUVLGwvA2wi4l44rMYpDSvS0D8ACf8xODGNgyNeJKV1AEjUh2ESddQ2A2J1TgOvW5ygFtJkyJBJEQMJv+L1GFFnYfaGoDAAAh1vCwNjE4bZMHznPQgQO1ht9MLNUjm5nSaZJ5I5BHeQR/VykH5DAOTmWRBT5V6UacsCyxLaQTCwSTeTvbDzP5fWjODBBiOhA3vNrA36b4gyeUNWi2mmyhiSGYqqt1BGsgkjeAD1wYNptshxyaTaAK9GryN9kFNmgXBm0BQR1H1xPWZl1NCFgoAUIAIi9og82xIP4nC5M4xYUyLsVaDupImLepj6YfcP5w7aJ0GAZgER67f64ey69ZbQkpZOpmK1L7QkMN/aTtsBhtm6TUSWZ+RWVWBEajvykHqFmP0xFkc75dRKgAABggyYBF9oJ3n5Yi4p4gNcodKkSrixCr9wzN7yJ7Ri/F1kqZdxlcXpMYcRoilUoVyXFHVHlW0gmkCGAWF3djt90mTOFmc48zg01UQWJEAARykLYbdZN/kLT8XV3VaRv5SKqQTDGwYnoSotPY4ByXD2FOYGpQdQkaviJIE2O4sT3xKdLKGcG/t/eiTh5JLLcEQbEXjrIPQ7YaMqvNSmbzzoDBDd46jCPztJYByoW4sN7+8iJ37DGZbNM5JhJtLQRuYuJwn5ZJQpsYV6f2kCf+Xf0vf8AAHBGcrA04gfCzG+0Kev+bHGTrzMr9o6aQFJiOsjqR0/ueMvw+pVDcrAHUJNvitIncxH0wdjV5E2UzpBVVUrB+I31A22+UTPU4amudBjm6WtbTHX1BO2HfB+DDykQoagWVDM4tJkKoDDSAZtvJM4Z5PgyrTICKAYNRng3Y2vaLybb6jhmkImVDLZBazOQx0JIeTzBrkBREkSRfYTvjrhuQo03OsiOi1FJB7G294scMOIpWou5AoMJEFnBEQNueRcWkdMA5DLVH0vUGXCRA+0pyTvqIQ7/ACw70I3Wy1UPEzBQIy7RaSiSfeExmHPDqlAU1gLEdNP74zC9RfUPA8plHfrsBMm+A6hIbe4NrjFm4XlCBqtDgkd+Ux+eK5xFNNVx2Y4nHZ1synQ1arAm17d8TPw5l3I9AOuO+C0tdVVmJj1+8Lxiw5ymEqGkdBZYMzywRIIIvg5sOKFWcpD+Voaw66WqAnTO+logkYWijSP/AN1h70//AIucXbj2WNTLMlNWZlqgBVUsTN9gJO2Kq3DqdI/bvLf/AIaTKz/53ulP25mHVRjJpCJ3kMqZDzq1Qq63TUZDBVBCnUzadKj1J64b0PBzOi6SDqUMHF1AgnlBKzIvLEW2Hczw89FvLeqOQx5eWSfL5YXVVJku1oEk7HbpdcxVtGwE/D0O7R6gBVnucL2awU6rZ5u/CPJDIaxKAgkSVUmAYtf3P4YLSq1Oj5lEqgB1BwgOlYuVBEbdYJsCIwZxpIZpUAMGkRfqJ9T6dsK3zLLw8qNJuqyLgowZdQ+UCD2OGWVkWX4CfD/EmrVWSlWzDOVLMXYmQCBE6lvzRcRfBHiPg1ZQ2YZZpzCmV1ehIUAgRYdZF++AP4Y1EXNMpPM6AJ6w2o/gMencTyvm5c0lEuzoFW0tFVSQJ35Ax9gT0xVcSasm+RxPK+NARREkg0KZg/8ASL4TZthS2F2FuoE7zOPU6P8ADCo60TWrBWWmFZAuqI2h5j8MHN/CvLMyMzO2mOUPYjs3LP0IxzwuMsnqfUc308vp1CP83x/08lqAfyyd1aqv/wDNIn8iPniwcCAK0hMMFVgBuQbX9JBx6nV8A5OogVqCqiksNLOvxQCSVeSTA37Y4zHhvIZfQ3lbDSDrqWW5idW5MwD+2HatHk8i7KjzNM4aQda2qLldItDTtO5ESffEtKnUrIKiMCQdQDNF5kifSY7YZZ2tS8wmnpFEgQtQg6TtfXJv7DEJ4GDRarS+AAkorSxUkEusbgX5bkT9ESXkg4q6r9DdTRUeSumqCQGIIKcsQf6hcEfhjnhlB0pZlWEaZB/p+DefYj64zLpNgCCkgf4l/puN16H3HbE4pmvTKSbAlYO4vIPeBf3nvhtDQ5Orrx/oU08vKkwSYIAjclAPrfECZRlpWB5FAYgbGZ5u3TDZ6RCwmo6SSD0HKsX7WOJdC+aKoDQSDpmN2Sdju2i3W9sCM4p7Oh8ujVFlSiBGpjq8q0TDEagdwDK+mwxHkXDa2qqBIfSASNjy7G5Pr77wQe2SpBZJdmVitIsUhFJkKTF4n12mx2T8MpgppJ+841km/MQe+4B+uNpDvk7NyQqcMwckSSTE7QBufTE+RoaleBKkqZXpZTvB6jB9XIOrOPivu0XQ7XsOkT/rgvhmTKArStexaRt23BANoNp2w1IVs1lanYtrF4U8u+5geg7bHDRK7mNbkHYj63J6d5iffHeVypRgxVW1f1dyI3aPkZvjdThjVH1HMtSAmVAgKd7lm2g2MQQMN1SWybdi7ifHQyGkPMVxvABAMm8sASPXCbiPGa7AItVhTBZiANFxvOljN+5xbMjlqiAPpGYAXSAaYJZbGdQEk26+98J/FuVL19XwoQoiQsdwFJmBteMUQtlYpipVkszN3JM/ngrIZNRrJsyiV7HvN/YfPHoB8ElacggcoMdZj54rNfIAGCR8iD+WJSm0ybZfuEcRprRRRWkAWJVAT6wUOMxSVoGBzRbGY3qIn1K/khCJqtCkfImTOK/mOFmpXRiOSpzGDfSLsfS3Xpi88H4A1ZGcsFSSsi7z1gdN9yfrhtVyFKki0qWoaRpN7uLHmMCbzbb0wqi9ndKaTyIMvlEUCnQphZjb82Y/me+HPiLIJSp01AEzcxcnT369sRZtgh0rE6Zj8zjjjnFjWpKAgDKZktvFu3r+eDSQLb+BXxdXrUalFOVniAoADaT1iJJ2kzvii5DJktVR1INNKhjsyC23Y49C4LU01KbSZFQGT/1zhx4jGjiFZ0M+ZpYXiSaKpv25cKtMMdL4KP4QJaqpB+FI2GwfVb1BIPqT649ERtgLXA/WD2vzH5dsKsxwGmKrZrL8lKoGU0zbRVJVuXoVhSbbexAGcS4gabb+XTnSWtqUTeSdpFyRB69DgPZS8CvxEoRqbMbM1S5IuJHc+uK5mTSXK1qdM6tIpsWDTcvHTqLH5jDrxvxTL1KdKnScVKqOWOmSIIaebabjqcVHJJ9nmQD9wE/Kqn74q1Sr4JpuX+Rp4CYLmlquyKiSCWdRciwAJk9dhi+ce4zT8strLKralFNhJMdGWY3IvO22PKsnQOpWiYuYvb23w5zEvSo3gB3BHyVh+bYKk1gEoKSyO28bZmigda9TU6grRBY06Yg3Y1JLtbYQOpP3cNsr/EjPU1pioaT1HGrQ1OCqxK6ipHMw5o6AqfvWpnGKULS9Un6f7nHPDkmpTMlpkzv3F5v0wt4salo9P8O/xPGc1LmAmWAgKyk6SSGNyfhPLaTG/sVfFs4x/l6SsSl5UnqHLKxvdityTN56Yp3CcugTzHHIACR/W88otsL3PYYN4ZWLGrUedS+ZUiNh5bAe0REdIxpSti9Ejrgzo4bzFXQ0cp2kgN3mAT3w1oUzQcPRYlAeW06GECWudQF+lrTtOK7l6olJN0ADi/NOxjfriajxJ6bmWChjOn4kuP13tibjZF8bbY94uDl6oqIJoVeby7/ZufiNM7RJmBIFxaxwKc6ab66Lb3VBGlmPeRIFwbRERgPLxVI0OFIieU6VWYkKRvcmPfHOSy5iddMm8DWhAMi0T1vawtjK/IFxvbQ0rZguWZdWkkaukE9BH3b29zjX8yUgEyDuDEjaPSQSdu2Bc4RTIYnmFwA3STqmJ2EC56444jllqVuZ5dDvEFgfUbX64acItUGMLWSwUHZAHWqVZukAgkyRub9cC5fU1UKbqS8uVhVMQDYWuT64r9NPL00tUgnULnlBkRc2iGNu+LPlMpUemKgUiDpJW4MCBcE8pHXeY64FOqLL7UNqlAUWTXfWACdBKrP9JFxtuO3yxxQyofU9N0qALMhmBloPKoPXuIjtEjERq1XVkYK9OdJm8EXg7w1uu5jaLpMpxmlTraWTeQWDwwYHe0fIncbxh0gFrocOLUi0xBYxYekQZ20x06kYV1uH5wjVTpL7q7CSIExZTc7SfbDzhXEkfzWZ18vf/mNI07tpYwGJi8gGPWcB8S8aUaqFKYqFypVTGjSD3BJDH8fXGjZnQooeI80oYFgrAQ0IoIjcbW6298Q8MytTNZjVVFUJutWnR1cwINyqzBvfC+lw96jFVm4mBO09Jk4984JklpZelTAgIiiPWBPznFdIirbB8lTFVQ0GD0ZSp+jAHCXjHhXzNZGmYtvNp72GLcTjlsCrDR5f/wCEa/UE4zHpsYzC+mhOh5l4Y4aaVBaZYVGLsWa4BJ7TfA3Gq6LU0rpuNJMfeBkwf8v54m8GV0zOWPluQgcg7g9Cd79cJPFObUOqogVEaF9bx++C8RKVciHRqd1aImOu0CBg+twimcuBsdfxgAtHzworUqtTmpBrgRcCWEg9Y2j6YsVOhUOVVWEVOWRIJsRMkW2GIqOWyzlSSETcJCt9jV1gQeddHWYBkg/OMFcWanUq0quokClTVlAiWXe52vaQD8sGjIVTpUKukMCwLRIkGBA7euOafGALZbLgGLEjUw6dJM+5wyiCwivVrEU30aEpkaVAAVV2Nm+KZvMkziv+KqBanVKKRyDUDOggAE3NhHY9OuDuIJXeHrPoUMpgvANwYhbT0vit+KuF1mreYCWQryNqAHxHlAF9Q1C3UDrguJkyq5LJF2IBAcbCCQ0TMEdo/u+GNLKlRVDAiaTQDc7q0yLESLb4lfhJUJLQ+5heltpIvuem+DkpVidcnQqss1DMkiB8V2EkenqcHxg2tla1woHKDv6n8cNsg5ak8kEo4P1Vh+mGPCshEl6QMqJDLInfrf1/3xscM00Kj05JaBHSRe0x3OEsYBzrgmhBIY0hC/j0BM+2J8nkprUyDddIi8AkEkn/ALtvUYjr55qemgELAqATqKnlHQi5/fDunxRKJKHSCEcqt5LXCyYI6C52AxrxRn7g+a4fUNP7NKqIEhW0HaQS14EmJ/KIwFwBAaeYFNvMbyiACsASQLjUZmGGLZwriCZimVBJj+sxPQEiTCyYk9dpxFmrUWIgypVmKeXMkf1kECARBPX6M4qKTEjJybVaKgF8txDAMQBPQSAxHW8kX7D6S8eygFPzLAhRydRLKNXsbgT0GGLZBRU1z5lQyVpgQojl1MTci1rAbb4Brio7OKgAJIBMW3FjEzYH5v6YCHaE+WaVBLEfKfX5Yb5DLpIDvpVhJIk/KBcbRPc4BTKPLjTpCkkTaQTAjvtifhVQCtDC3Wdt9jANv2xmjEwzrCqQVLU6rJBJvBtv0F4w0XhsspRtlv33/b0O+C+K8J1OvkozKJmJ5VAkXnrsRPc+mJ6nCGk1GZqYCEglGZSwvo1KQV3ub/LDbJyVXQpetRXUr0mZlAGsFpLSLE3EwbW2Hrg1eLGmoWKyLGmVnkXR8UASRO/zxMnAGeClXkYxIYsvoQSl4nrvbbHNbw5ryr1fPYVlPLqpwpUKJXlBYPte427yClZmxLxXi7AFUcNMc4OokncmWkEAREH5WwhoiLaj+Q/PGs0ugxqDeokT8iAR9MbolexGHoSwmnLAKLmT+P8Atg/Kp5Y1MJabdsNvDPCaz0ppIGOojcKw9eYXH42wwznhTNuJakq+moH58pJOC0BNB/8ADTi1KlVq1K7ovIApYgbteJPoMepcI49RzOryXDBTBI9gbel8eKv4QqtpC03UyATzEQfvQyD6Tj17wlwFMnQFNbsbu8QWbvBJjpacZioelsclscs2IjUxqGJtWN4GNXGYNC2eHcH435FWqpkU2uIE3X91A/DCTM5mpmsyAG21FVJC2HS5gtJP0OF9LiLF3hdQUavUgdh8h9MR/wArqam83JDaTpDWNyLwep3nHN+PB0peSy8XL08s0F0dD3KkHk2+X64O4BWapkqhLNqWebUdVr7zO2Fmd4gGosXXzFSqAVYnqswDuCJw34B5TUqq0GPOLo9ipIIF9iP23wyWBZEGYzjaI1vM76jO/vjr/jNRUVAQqhYsLn3J/TCuvTdGVaishJFjtv8AQ/LDFeBVXY6V5B99uVf3I9pwfIFoU5rOEsCxJuLsSTv64uef8PUq9JULaHBL0+fTzCf6p3n7sRvisZjJZOkT5tc1qkGKVEEgGOpH6lcGcTrqKgaXDsEBYqWCrpBhNR0ySZgdQcaSElByqnR3xDghqsBqqknlaoPhVwswGbmMmCG9Gi0YA8QZpllKzs5lVDAbmJ3gcom8jcYdjiIQj/mFVA52KajcSCAFAkTDTa284UL4jptKeRTqLefN5iQbKqvAII2kz8sCnWWWi6YFR8TmkSzUy7E3LWM9ZjpY+mD83xc1MuSCmrXq0BbzBsDM27YMr8RpM6U6TaOXlp7mDEyrM4ggdzIJsMC5XICGejS0EMBUYKC17AK7SAd4WIMdN8ZZ0ZqItp8PCuKtRVpmILM3xR1CROqIG/cwJwCfKq1SQrGQdVViREj7q3B7bDBdbg9SoKh1s9VdLgEXYElSpk2gCfwwnQkKwUEstyCYjpf67YyXljNUWHhtceYlCmSFkMykTIXqSJv0vAk2xYfEeb5NBXVrO2+xDbDpMYqfCc+MvT8wpLu0PeCpAlR3M3j2wy4lxMVaSsBDeWGibgs8D5wv445eWM5cydYRSDioP3BOGV/tjWMybAAgNsTu1ibEQSBjKdFXclamqozyyltJHoqtaYjYkb4h4cjaUgVGJJvcbd99rbjv6YbUeCu1RGVA0EEnTPtzC0yBvFumOhEmT5jhDBDqRgFUxKi4YxIcWnqRtHuMBcP8LnXqQsVBm6m/dbDqDb9cOcq9TKsjeWzqbmGUKCSeqsSRt0vf0mx8NqfzA8zyhTJn4hzEiTzC7GQDfsRgIVKmQURR8tk0u80yGUjQZF9RkyRMgn97qMxSy5TSNbsw+0lwyiOUcwVbxeYG2LRUFyi04VrECRB+QHeN59sBZzL6HGik7OpIVdWhYbpAMGDcSDEmMMpGor9LhehVMNoIBDNcG8/dEzE9Z7dJGzFV6NTW9RGTSVUKWYjUCIhjcjVMeu/ZnxalUSn5lakdYWWen5nKwXVHJGkG3xKAJsBbHntELVrqCxCswlmA3MTIDQBMxceuLL3JSBeKZoVKpYCBJhewmYt74IThjhVbSeZSw9hv9MO/E/DqFGqPIKsmndTqvaepjf8AvfEGUz2pQr3UAhABsx2Nvn9cbyTeGXP+GGZVldLhpBBiBpCgfWQenzx6AHIEEk+uKR4J8NVqDio7wIPIJvPfp/ti7Th1onYRkrTeQTI9MGNVwuDY21TGodToKavjg1MC68b14NA7E+rGYh1YzGoFnzNwnP6nJAuEMk9ZIH6nHVOtSEawSwsq9BLH6xtGCfDOSASorDncrFx8O5seo/MYnzmQnMFqCFqakDUxAPQEwfftjjO5sieuVouDYNUFQncCxEd/lhx4I4jSDMjulwIBs0gn6774T08g1SgztygNABG4Fvn2na2FfF6QFZig+6G2iDFvynBjfkVayXrL52tSWmtSKtOVkVbsLxuZMi28/LHPFMwoJ82ozgbU9UIB7dT1xWG4lVNJWd5Yc+kaRqAvJtb29LYW+IMwlWqKiVNWu5TSRoMARckH3HbBttjUkWPNcephDpQQZHLtPyt+OI8zxDzJWTFtzBDABZG4Ij9MJOHPOunYhrwf6h+8xODFWoOZVA6gnrPT8D9MBBDn4i/lhN7X9L9fnOB8jsZuSd/QYjotBD7yDJJtMmZteAd7bYIyqj4jtqCwpGmeuwtaT9MCVtBVIb8A4UXqeYh+0p/F0EEEAz7g/jiYcQqU3qutWNYPKg5ZB6qSdVxMkCL45yOUzK08wKaOy+W8VEU6bKd72O+BeFUj5CVKQmqCVYFhMjcw5gje3+LDJSFtZodcP8qiqf8AmdVWpCugBcQ0t8YEI0sOUmd/fA3GuFDJMTT+Gqtg99Jj1uY3A9esYHz2SYVQ7AQ8a1Rf8IAtN/lE/PFgGROapIDrYiAdW4AOxk9dpvY/LDtiUed1CXIsLkEi5aRN56bnf0xZHyzCkyPTs2nSCqkrEad9hYme898ei8H8L5aiTKBtQEggEEzIgDf3/wBsScR8NB2D02aBOpGduvYtttPQWxOynVlK4RkqmlUqZd3mRqUAsJi2iwkWjrh7wvIpRS1eolTSwI0kLqm3LGoEXt36YCXNRVqLUDNExHxKe7MFAIv1mPnjvK8VpG1U9SZg2brOkyPkSAcYUacLVXQNCvVH4Tu0Ec8fUTfFk/4UVIbShQgbbOehk3ET+AOKHnPEWVoO0MtTUu6sDEQB8MMWkRcdPTCniHjtyrJRXkYRNQ6iB0AGwjbtHTuejA5I9G4hUeah0K1lEPUlDpLAmDBm94E2FxOKTxfxzqHl06hVejU6P2gHQA1WEafW/timVc7UrGajs0CAJsBMwB6YGmCMPHjXkV8nsOeMeLK9caagpgRFk+VixOn5X9cJKQ6gx2xlc9cRacUom8lk/wDLNTgu3mcu+oj4RJs0bzaMOPD/AIUqv5bto0EB1gAN6SQs9AYNr4V+Dssj5qihUMDGoESL7z/fXHtK0QoCqIAEADGWSTbA8lTdVPmNqJPaI9N7+9sTzjsjEbDFUIzNWM144JxqcGhbO9WMDY4nGA4NGsk14zEROMxqNZ4RlODsgWo41mSzqG5kFxPK0g+/UWOGOQzDVCyAFgymHPxG8XHU+uOc1xVQ9SpRckDYE7qw5gJ6BgT7RiTgtXVLp9w8wAvB9epN7Y4Ho9EWZrOsmXoK0gEFWnoUMQLWkgGTfAVFS7F4OrRAjcHUN+4jUPrg3xBldZpwb6gumd5O399/TAHFswyMwDQrNeLdZj2i3zxllBvwA59FCakMXKusXuB+Fj9cAagQBI+mDeLodYBgcuqBeAe+17Y1kk5SIkkyAy8v6HDIB1lMm5VqizqU2GnpEzv0th0lKrrfy1qNTLXUAFZnYhjHS3pGGWS4OHoqQ1MVIlhBJjoeU7b20mAL4ccJ0Asj0Ud2ZdFRfug7mRf7wERYjfC4vIc1gQ0uDVhAOXrANMAKlh1lRUkCx3G2Hfgfws+YrmnpqIiy7s4QgapAiGMkkWB2icWKj9mjEV6aMSdAqu5kCRMgELMnlGoX9TAXDq2Yy41KwpsZ5ZLMGJ20TpiACGiYMe7pLyLbLv4w8RJkKSjy0BKwk8qTIBECJAmYBm3TfFO4Mcu6AeWocaQxBsReNNpBt6nbfANVqhrCt/zSSDrZ2Zl7hdUgTbsBBtifLV1CvpIRTzAxsRboAdot79cM5JrQqXsPUz6orBctriDAUC24ImSdx7AdsVrjnEqdHzKjUU5mOhdYaSQCCQsECZ9ojtOcU4xlChnMNrCkBKHlqCTeXcAsPlERGKhneLKKbqtVnkLAamDYGSs6hA9hM/iqheRnIvPB80K1MJTasqMBA5SATcjVUYW9gSOmJW8ULRQpTzlNGWzAhWPTuGltx/c48t4lnnrRqNtyoss7SFBPS0zgUi3yw3pq7B2Zc38VUKZ1q2Zq1ZJnUFpyZAXSRZBPSThBxXxFWrmToQdkUD5k7k++FOnEyr0H1w6VCtnNOSbnB1NpgQPfHWVynU7duuJqijYR6n9MZom3YNr7Ylo9zjRpYmVLYISCpjKazgzKZB6zinTUsx2A+uHmS8JVxXSmygk3gNuu5IPsDcTjCNjnwii+dRSjTGpkPnNMlR3uJBiIgjfHqqUoUC9hF9/qcV/w54dTLMXUQSCI1E2mRfvbtiwu9sZAX5IjTxDVWMEK+NPS1X2943+WGTFavQCcZpxMKUHBABgemGchFGxdGMBwXVoYh09x88FMDjRzPtjMYaQ74zBNTPmKnm1mDsJ/zDUD+n44MyebCyquVDAd5GnY+u8f7YWmgSNtpJ/D9x9cRaMcVHo2PcvWqzJZbMCoadwbEHp88bz9VarHW4WYLgnYqCtp/Sd8JWkLEnEbGb4NAHFKtl0m5YdVWRqHo0HEtbjlPZEcLIiWDECL9Fkz+GEUYyMbqg2WPhXiGmmrWriQwDJEkMNiJHUA7nrg3K+IqcprqVdP3jp5o7Tqvtv/ALYqEYkjDYFZcc1x3L3FOo+kmSCkT09xuTvhZmOPtY0S6A/ErQRq/qB73wjAxJRpyQJA9SYA/vsL4NIweeNZgyPNYA7gWG0dMD1S4sxYAnaTBIttscQhCbAE+wJx2lNjFmPaxwyAcRjAmOypHTG16YIDE3xP/LnHCpewknp1wdlmmNW+NkwIlIztbBeXodxiZKfvbBFKmliSSZ2A/XGJsjv7A4yw2+uMrEdBA95xumoJEmBNzEwOtsE1EmVCavtNZW/wEBpi3xCInfGMB029cZVSJg2xAr9Mahu2KCslmGpktTd0faV7He4Mj5DHs/g/LKmWVjUeoz8xZyTuBAvvFu95x5l4R4CcwxYkrTplSW0yCdQETIvBnHsVDLBQEQAKogDsB74NE2yekuo4IelbA9GRPfEwrSY/sYBlXkienGIy5xM6m84h2wUKzGbEuXbEOvHNStG2NVmug50GBatMTvGOKdcxf9jjTkb4CVBbTBiB64zEnn43h8ksHyrNsZjMZjmR3mnxoYzGYJjbY3S3+v5Y3jMYxyMd4zGYIGS08bbGYzDeAGy5GxIkQfUY2mMxmMjHRxtMZjMMYY8NqFSxUlTG4MHcdRiVbgk3Mi/XrjMZgeRHomc7Yko7H2P/AKTjMZgig/bHS74zGYJjTHHaYzGYJmeueCxGTWLSATHUkwT74uKb4zGYDFRI4vgJt8ZjMGIvITuf7+mOau/1/XGYzACQpsPYYhnfGYzDE2SURcY2cZjMBhWgR98bxmMw4p/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56" name="Picture 16" descr="https://encrypted-tbn3.gstatic.com/images?q=tbn:ANd9GcQELV1fD6sAhjrJLTai6hjGxu7-kTh7YP6xNta0CKLx-zwnxYBrN1_J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73" y="277800"/>
            <a:ext cx="2695133" cy="179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8" name="Picture 18" descr="https://encrypted-tbn3.gstatic.com/images?q=tbn:ANd9GcTCq2NX0G5haCzoqOy3FK3ii3mTnEDhx-euBa7pxtIRgr1Ouq_24NzoU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74" y="2037222"/>
            <a:ext cx="2664784" cy="199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0" name="Picture 20" descr="https://encrypted-tbn0.gstatic.com/images?q=tbn:ANd9GcS--W0xWJj067bi7h6_utno1uvi9tlT0-61fPh2JoP0mlv0C501Z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888" y="309882"/>
            <a:ext cx="3169444" cy="210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2" name="Picture 22" descr="https://encrypted-tbn3.gstatic.com/images?q=tbn:ANd9GcRfNDq4PYwkan8pILngKD9Nh6ocellhgWMzuuH-r5UgudAATwC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02" y="3697265"/>
            <a:ext cx="4640383" cy="310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4" name="Picture 24" descr="https://encrypted-tbn1.gstatic.com/images?q=tbn:ANd9GcSZEIaWLX5eAgPygOtiNIJm_M59WFWpuJ92ea2W0jSTJQCu6cwcTw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89" y="3412491"/>
            <a:ext cx="4279345" cy="228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6" name="Picture 26" descr="https://encrypted-tbn0.gstatic.com/images?q=tbn:ANd9GcQh-ahlJjHbOrKfrIE-bZsgHatXFm9-GTTkJ1WefmHSkX35rwFKDQ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817" y="4268449"/>
            <a:ext cx="3835027" cy="254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https://encrypted-tbn1.gstatic.com/images?q=tbn:ANd9GcT71l42GzxLeHnqAw2e0EGamK92mu--0PSfjP-aSzxs0EESJMm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82" y="264162"/>
            <a:ext cx="2747275" cy="357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250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Migrate to Become Unemployed and Live in a Slum?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13560"/>
            <a:ext cx="8229600" cy="475456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The Facts: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Urban wages are higher than rural wages (or the marginal value product of labor on the farm)</a:t>
            </a:r>
          </a:p>
          <a:p>
            <a:pPr lvl="2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Why?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The migration isn’t closing the rural-urban wage gap</a:t>
            </a:r>
          </a:p>
          <a:p>
            <a:pPr lvl="2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Why not?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People continue to migrate even in the face of high urban unemployment</a:t>
            </a:r>
          </a:p>
        </p:txBody>
      </p:sp>
    </p:spTree>
    <p:extLst>
      <p:ext uri="{BB962C8B-B14F-4D97-AF65-F5344CB8AC3E}">
        <p14:creationId xmlns:p14="http://schemas.microsoft.com/office/powerpoint/2010/main" val="248168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Todaro</a:t>
            </a:r>
            <a:r>
              <a:rPr lang="en-US" dirty="0" smtClean="0"/>
              <a:t> Migration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57400"/>
          </a:xfrm>
        </p:spPr>
        <p:txBody>
          <a:bodyPr/>
          <a:lstStyle/>
          <a:p>
            <a:r>
              <a:rPr lang="en-US" dirty="0"/>
              <a:t>Michael </a:t>
            </a:r>
            <a:r>
              <a:rPr lang="en-US" dirty="0" err="1"/>
              <a:t>Todaro</a:t>
            </a:r>
            <a:r>
              <a:rPr lang="en-US" dirty="0"/>
              <a:t>: People know there’s </a:t>
            </a:r>
            <a:r>
              <a:rPr lang="en-US" dirty="0" smtClean="0"/>
              <a:t>unemployment</a:t>
            </a:r>
          </a:p>
          <a:p>
            <a:pPr lvl="1"/>
            <a:r>
              <a:rPr lang="en-US" dirty="0" smtClean="0"/>
              <a:t>…so </a:t>
            </a:r>
            <a:r>
              <a:rPr lang="en-US" dirty="0"/>
              <a:t>they look at the expected wage and migrate if:</a:t>
            </a:r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8085279"/>
              </p:ext>
            </p:extLst>
          </p:nvPr>
        </p:nvGraphicFramePr>
        <p:xfrm>
          <a:off x="3657600" y="3657600"/>
          <a:ext cx="1981200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Equation" r:id="rId3" imgW="1040948" imgH="228501" progId="Equation.3">
                  <p:embed/>
                </p:oleObj>
              </mc:Choice>
              <mc:Fallback>
                <p:oleObj name="Equation" r:id="rId3" imgW="1040948" imgH="228501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657600"/>
                        <a:ext cx="1981200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H="1">
            <a:off x="5715000" y="3581400"/>
            <a:ext cx="53340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248400" y="3160463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Cost of migrating (including psychic costs of leaving the farm)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4876800" y="4191000"/>
            <a:ext cx="381000" cy="2667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57800" y="4240997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Expected rural wage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3581400" y="4240997"/>
            <a:ext cx="381000" cy="341884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438400" y="4564059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Expected urban wage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90600" y="5044440"/>
            <a:ext cx="731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 Urban wage = $6/day, probability of finding an urban job is 0.5, so expected urban wage is .5*$6 = $3</a:t>
            </a:r>
          </a:p>
          <a:p>
            <a:endParaRPr lang="en-US" dirty="0" smtClean="0"/>
          </a:p>
          <a:p>
            <a:r>
              <a:rPr lang="en-US" dirty="0" smtClean="0"/>
              <a:t>…if expected rural wage is, say, $2 (and costs are low), you’ll migrate</a:t>
            </a:r>
          </a:p>
          <a:p>
            <a:endParaRPr lang="en-US" dirty="0" smtClean="0"/>
          </a:p>
          <a:p>
            <a:pPr lvl="1"/>
            <a:r>
              <a:rPr lang="en-US" b="1" i="1" dirty="0" smtClean="0"/>
              <a:t>EVEN THOUGH THERE’S 50% UNEMPLOYMENT IN THE CITY!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290670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 You Fight Urban Unemployment in a </a:t>
            </a:r>
            <a:r>
              <a:rPr lang="en-US" dirty="0" err="1" smtClean="0"/>
              <a:t>Todaro</a:t>
            </a:r>
            <a:r>
              <a:rPr lang="en-US" dirty="0" smtClean="0"/>
              <a:t> World?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b="1" dirty="0" smtClean="0"/>
              <a:t>Create more urban jobs? </a:t>
            </a:r>
            <a:r>
              <a:rPr lang="en-US" dirty="0" smtClean="0"/>
              <a:t>(Hint: what happens to </a:t>
            </a:r>
            <a:r>
              <a:rPr lang="en-US" dirty="0" err="1" smtClean="0"/>
              <a:t>p</a:t>
            </a:r>
            <a:r>
              <a:rPr lang="en-US" baseline="-25000" dirty="0" err="1" smtClean="0"/>
              <a:t>u</a:t>
            </a:r>
            <a:r>
              <a:rPr lang="en-US" dirty="0" smtClean="0"/>
              <a:t>?)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b="1" dirty="0" smtClean="0"/>
              <a:t>Urban minimum wage laws? </a:t>
            </a:r>
            <a:r>
              <a:rPr lang="en-US" dirty="0" smtClean="0"/>
              <a:t>(Bad idea, according to </a:t>
            </a:r>
            <a:r>
              <a:rPr lang="en-US" dirty="0" err="1" smtClean="0"/>
              <a:t>Todaro</a:t>
            </a:r>
            <a:r>
              <a:rPr lang="en-US" dirty="0" smtClean="0"/>
              <a:t>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b="1" dirty="0" smtClean="0"/>
              <a:t>Public works projects to clean up the slums? </a:t>
            </a:r>
            <a:r>
              <a:rPr lang="en-US" dirty="0" smtClean="0"/>
              <a:t>(What does this do the </a:t>
            </a:r>
            <a:r>
              <a:rPr lang="en-US" dirty="0" err="1" smtClean="0"/>
              <a:t>nonpecuniary</a:t>
            </a:r>
            <a:r>
              <a:rPr lang="en-US" dirty="0" smtClean="0"/>
              <a:t> costs and benefits of migrating?)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b="1" dirty="0" smtClean="0"/>
              <a:t>Rural employment and agricultural investment programs? </a:t>
            </a:r>
            <a:r>
              <a:rPr lang="en-US" dirty="0" smtClean="0"/>
              <a:t>(Yes! Think linkages…)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Rise of CGEs for Policy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Simulate the workings of complex economies</a:t>
            </a:r>
          </a:p>
          <a:p>
            <a:r>
              <a:rPr lang="en-US" dirty="0" smtClean="0"/>
              <a:t>Production sectors produce output, buy inputs, pay factors</a:t>
            </a:r>
          </a:p>
          <a:p>
            <a:r>
              <a:rPr lang="en-US" dirty="0" smtClean="0"/>
              <a:t>Factors channel money into households</a:t>
            </a:r>
          </a:p>
          <a:p>
            <a:r>
              <a:rPr lang="en-US" dirty="0" smtClean="0"/>
              <a:t>Households spend and save</a:t>
            </a:r>
          </a:p>
          <a:p>
            <a:r>
              <a:rPr lang="en-US" dirty="0" smtClean="0"/>
              <a:t>Model adds up all quantities produced, demanded in the economy</a:t>
            </a:r>
          </a:p>
          <a:p>
            <a:r>
              <a:rPr lang="en-US" dirty="0" smtClean="0"/>
              <a:t>Either prices or net imports adjust to make all markets equilibrate</a:t>
            </a:r>
          </a:p>
          <a:p>
            <a:r>
              <a:rPr lang="en-US" dirty="0" smtClean="0"/>
              <a:t>Use model as laboratory to simulate impacts of policies and other shocks 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6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6515100" y="3390900"/>
            <a:ext cx="1143000" cy="381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Demand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10000" y="3390900"/>
            <a:ext cx="1066800" cy="3810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/>
              <a:t>Producers</a:t>
            </a:r>
            <a:endParaRPr lang="en-US" sz="1600" dirty="0"/>
          </a:p>
        </p:txBody>
      </p:sp>
      <p:sp>
        <p:nvSpPr>
          <p:cNvPr id="11" name="Rectangle 10"/>
          <p:cNvSpPr/>
          <p:nvPr/>
        </p:nvSpPr>
        <p:spPr>
          <a:xfrm>
            <a:off x="7886700" y="3398520"/>
            <a:ext cx="1181100" cy="3810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/>
              <a:t>Consumers</a:t>
            </a:r>
            <a:endParaRPr lang="en-US" sz="1600" dirty="0"/>
          </a:p>
        </p:txBody>
      </p:sp>
      <p:sp>
        <p:nvSpPr>
          <p:cNvPr id="13" name="Rectangle 12"/>
          <p:cNvSpPr/>
          <p:nvPr/>
        </p:nvSpPr>
        <p:spPr>
          <a:xfrm>
            <a:off x="304800" y="3733800"/>
            <a:ext cx="1066800" cy="4572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Factor </a:t>
            </a:r>
            <a:r>
              <a:rPr lang="en-US" sz="1600" dirty="0" smtClean="0"/>
              <a:t>Owners</a:t>
            </a:r>
            <a:endParaRPr lang="en-US" sz="1600" dirty="0"/>
          </a:p>
        </p:txBody>
      </p:sp>
      <p:cxnSp>
        <p:nvCxnSpPr>
          <p:cNvPr id="16" name="Straight Arrow Connector 15"/>
          <p:cNvCxnSpPr>
            <a:stCxn id="10" idx="3"/>
            <a:endCxn id="6" idx="1"/>
          </p:cNvCxnSpPr>
          <p:nvPr/>
        </p:nvCxnSpPr>
        <p:spPr>
          <a:xfrm>
            <a:off x="4876800" y="3581400"/>
            <a:ext cx="2667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5511" name="TextBox 16"/>
          <p:cNvSpPr txBox="1">
            <a:spLocks noChangeArrowheads="1"/>
          </p:cNvSpPr>
          <p:nvPr/>
        </p:nvSpPr>
        <p:spPr bwMode="auto">
          <a:xfrm>
            <a:off x="6096000" y="3238500"/>
            <a:ext cx="304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latin typeface="Calibri" pitchFamily="34" charset="0"/>
              </a:rPr>
              <a:t>=</a:t>
            </a:r>
          </a:p>
        </p:txBody>
      </p:sp>
      <p:cxnSp>
        <p:nvCxnSpPr>
          <p:cNvPr id="19" name="Straight Arrow Connector 18"/>
          <p:cNvCxnSpPr>
            <a:stCxn id="11" idx="1"/>
            <a:endCxn id="5" idx="3"/>
          </p:cNvCxnSpPr>
          <p:nvPr/>
        </p:nvCxnSpPr>
        <p:spPr>
          <a:xfrm flipH="1" flipV="1">
            <a:off x="7658100" y="3581400"/>
            <a:ext cx="228600" cy="76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2" idx="3"/>
            <a:endCxn id="10" idx="1"/>
          </p:cNvCxnSpPr>
          <p:nvPr/>
        </p:nvCxnSpPr>
        <p:spPr>
          <a:xfrm>
            <a:off x="3505200" y="3048000"/>
            <a:ext cx="3048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Down Arrow 27"/>
          <p:cNvSpPr/>
          <p:nvPr/>
        </p:nvSpPr>
        <p:spPr>
          <a:xfrm>
            <a:off x="5410200" y="2552700"/>
            <a:ext cx="381000" cy="72390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9" name="Rounded Rectangle 28"/>
          <p:cNvSpPr/>
          <p:nvPr/>
        </p:nvSpPr>
        <p:spPr>
          <a:xfrm>
            <a:off x="5181600" y="2171700"/>
            <a:ext cx="876300" cy="3048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Policy</a:t>
            </a:r>
          </a:p>
        </p:txBody>
      </p:sp>
      <p:cxnSp>
        <p:nvCxnSpPr>
          <p:cNvPr id="36" name="Straight Arrow Connector 35"/>
          <p:cNvCxnSpPr>
            <a:stCxn id="35" idx="3"/>
            <a:endCxn id="10" idx="1"/>
          </p:cNvCxnSpPr>
          <p:nvPr/>
        </p:nvCxnSpPr>
        <p:spPr>
          <a:xfrm>
            <a:off x="3505200" y="3505200"/>
            <a:ext cx="3048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3" idx="3"/>
            <a:endCxn id="35" idx="1"/>
          </p:cNvCxnSpPr>
          <p:nvPr/>
        </p:nvCxnSpPr>
        <p:spPr>
          <a:xfrm flipV="1">
            <a:off x="1371600" y="3505200"/>
            <a:ext cx="12192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8" idx="3"/>
          </p:cNvCxnSpPr>
          <p:nvPr/>
        </p:nvCxnSpPr>
        <p:spPr>
          <a:xfrm flipV="1">
            <a:off x="3505200" y="3582988"/>
            <a:ext cx="304800" cy="3794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3" idx="3"/>
            <a:endCxn id="38" idx="1"/>
          </p:cNvCxnSpPr>
          <p:nvPr/>
        </p:nvCxnSpPr>
        <p:spPr>
          <a:xfrm>
            <a:off x="1371600" y="396240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41" idx="3"/>
            <a:endCxn id="10" idx="1"/>
          </p:cNvCxnSpPr>
          <p:nvPr/>
        </p:nvCxnSpPr>
        <p:spPr>
          <a:xfrm flipV="1">
            <a:off x="3505200" y="3581400"/>
            <a:ext cx="3048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13" idx="3"/>
            <a:endCxn id="41" idx="1"/>
          </p:cNvCxnSpPr>
          <p:nvPr/>
        </p:nvCxnSpPr>
        <p:spPr>
          <a:xfrm>
            <a:off x="1371600" y="3962400"/>
            <a:ext cx="12192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ounded Rectangle 65"/>
          <p:cNvSpPr/>
          <p:nvPr/>
        </p:nvSpPr>
        <p:spPr>
          <a:xfrm>
            <a:off x="2819400" y="4991100"/>
            <a:ext cx="5715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Rice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3543300" y="4991100"/>
            <a:ext cx="5715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Mixed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1219200" y="5524500"/>
            <a:ext cx="6858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Pasture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2057400" y="5524500"/>
            <a:ext cx="5715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Other</a:t>
            </a:r>
          </a:p>
        </p:txBody>
      </p:sp>
      <p:cxnSp>
        <p:nvCxnSpPr>
          <p:cNvPr id="77" name="Straight Arrow Connector 76"/>
          <p:cNvCxnSpPr>
            <a:stCxn id="73" idx="0"/>
            <a:endCxn id="70" idx="2"/>
          </p:cNvCxnSpPr>
          <p:nvPr/>
        </p:nvCxnSpPr>
        <p:spPr>
          <a:xfrm rot="16200000" flipV="1">
            <a:off x="3819525" y="5305425"/>
            <a:ext cx="190500" cy="1162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>
            <a:stCxn id="72" idx="0"/>
            <a:endCxn id="70" idx="2"/>
          </p:cNvCxnSpPr>
          <p:nvPr/>
        </p:nvCxnSpPr>
        <p:spPr>
          <a:xfrm rot="16200000" flipV="1">
            <a:off x="3400425" y="5724525"/>
            <a:ext cx="190500" cy="3238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stCxn id="71" idx="0"/>
            <a:endCxn id="70" idx="2"/>
          </p:cNvCxnSpPr>
          <p:nvPr/>
        </p:nvCxnSpPr>
        <p:spPr>
          <a:xfrm rot="5400000" flipH="1" flipV="1">
            <a:off x="2981325" y="5629275"/>
            <a:ext cx="190500" cy="514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>
            <a:stCxn id="68" idx="0"/>
            <a:endCxn id="64" idx="2"/>
          </p:cNvCxnSpPr>
          <p:nvPr/>
        </p:nvCxnSpPr>
        <p:spPr>
          <a:xfrm rot="5400000" flipH="1" flipV="1">
            <a:off x="1857375" y="4962525"/>
            <a:ext cx="266700" cy="857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>
            <a:stCxn id="70" idx="0"/>
            <a:endCxn id="64" idx="2"/>
          </p:cNvCxnSpPr>
          <p:nvPr/>
        </p:nvCxnSpPr>
        <p:spPr>
          <a:xfrm rot="16200000" flipV="1">
            <a:off x="2743200" y="4933950"/>
            <a:ext cx="2667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>
            <a:stCxn id="69" idx="0"/>
            <a:endCxn id="64" idx="2"/>
          </p:cNvCxnSpPr>
          <p:nvPr/>
        </p:nvCxnSpPr>
        <p:spPr>
          <a:xfrm rot="5400000" flipH="1" flipV="1">
            <a:off x="2247900" y="5353050"/>
            <a:ext cx="2667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>
            <a:stCxn id="64" idx="0"/>
            <a:endCxn id="41" idx="2"/>
          </p:cNvCxnSpPr>
          <p:nvPr/>
        </p:nvCxnSpPr>
        <p:spPr>
          <a:xfrm rot="5400000" flipH="1" flipV="1">
            <a:off x="2543175" y="4486275"/>
            <a:ext cx="381000" cy="6286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>
            <a:stCxn id="66" idx="0"/>
            <a:endCxn id="41" idx="2"/>
          </p:cNvCxnSpPr>
          <p:nvPr/>
        </p:nvCxnSpPr>
        <p:spPr>
          <a:xfrm rot="16200000" flipV="1">
            <a:off x="2886075" y="4772025"/>
            <a:ext cx="381000" cy="571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>
            <a:stCxn id="67" idx="0"/>
            <a:endCxn id="41" idx="2"/>
          </p:cNvCxnSpPr>
          <p:nvPr/>
        </p:nvCxnSpPr>
        <p:spPr>
          <a:xfrm rot="16200000" flipV="1">
            <a:off x="3248025" y="4410075"/>
            <a:ext cx="381000" cy="781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Right Arrow 99"/>
          <p:cNvSpPr/>
          <p:nvPr/>
        </p:nvSpPr>
        <p:spPr>
          <a:xfrm>
            <a:off x="6172200" y="3086100"/>
            <a:ext cx="647700" cy="19050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" name="Left Arrow 101"/>
          <p:cNvSpPr/>
          <p:nvPr/>
        </p:nvSpPr>
        <p:spPr>
          <a:xfrm>
            <a:off x="4381500" y="3086100"/>
            <a:ext cx="647700" cy="198438"/>
          </a:xfrm>
          <a:prstGeom prst="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5143500" y="3390900"/>
            <a:ext cx="914400" cy="3810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smtClean="0"/>
              <a:t>Supply</a:t>
            </a:r>
            <a:endParaRPr lang="en-US" sz="1600" dirty="0"/>
          </a:p>
        </p:txBody>
      </p:sp>
      <p:sp>
        <p:nvSpPr>
          <p:cNvPr id="71" name="Rounded Rectangle 70"/>
          <p:cNvSpPr/>
          <p:nvPr/>
        </p:nvSpPr>
        <p:spPr>
          <a:xfrm>
            <a:off x="2476500" y="5981700"/>
            <a:ext cx="6858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Wheat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3314700" y="5981700"/>
            <a:ext cx="6858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Oilseeds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4152900" y="5981700"/>
            <a:ext cx="6858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Coarse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590800" y="2857500"/>
            <a:ext cx="914400" cy="3810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Inputs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2590800" y="3314700"/>
            <a:ext cx="914400" cy="3810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Labor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2590800" y="3771900"/>
            <a:ext cx="914400" cy="3810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Capital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2590800" y="4229100"/>
            <a:ext cx="914400" cy="3810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Land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2133600" y="4991100"/>
            <a:ext cx="5715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Fields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2743200" y="5524500"/>
            <a:ext cx="1181100" cy="2667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Cereals/Oilseeds</a:t>
            </a:r>
          </a:p>
        </p:txBody>
      </p:sp>
      <p:sp>
        <p:nvSpPr>
          <p:cNvPr id="104" name="Down Arrow 103"/>
          <p:cNvSpPr/>
          <p:nvPr/>
        </p:nvSpPr>
        <p:spPr>
          <a:xfrm>
            <a:off x="4343400" y="4533900"/>
            <a:ext cx="266700" cy="95250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/>
          </a:p>
        </p:txBody>
      </p:sp>
      <p:cxnSp>
        <p:nvCxnSpPr>
          <p:cNvPr id="52" name="Straight Connector 51"/>
          <p:cNvCxnSpPr/>
          <p:nvPr/>
        </p:nvCxnSpPr>
        <p:spPr>
          <a:xfrm>
            <a:off x="0" y="381000"/>
            <a:ext cx="9144000" cy="1588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itle 1"/>
          <p:cNvSpPr txBox="1">
            <a:spLocks/>
          </p:cNvSpPr>
          <p:nvPr/>
        </p:nvSpPr>
        <p:spPr bwMode="auto">
          <a:xfrm>
            <a:off x="457200" y="304800"/>
            <a:ext cx="8229600" cy="858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Calibri" pitchFamily="34" charset="0"/>
                <a:ea typeface="+mj-ea"/>
                <a:cs typeface="+mj-cs"/>
              </a:rPr>
              <a:t>A Picture of an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uLnTx/>
                <a:uFillTx/>
                <a:latin typeface="Calibri" pitchFamily="34" charset="0"/>
                <a:ea typeface="+mj-ea"/>
                <a:cs typeface="+mj-cs"/>
              </a:rPr>
              <a:t> Economy-wide Model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cxnSp>
        <p:nvCxnSpPr>
          <p:cNvPr id="9" name="Elbow Connector 8"/>
          <p:cNvCxnSpPr>
            <a:stCxn id="13" idx="0"/>
            <a:endCxn id="11" idx="0"/>
          </p:cNvCxnSpPr>
          <p:nvPr/>
        </p:nvCxnSpPr>
        <p:spPr>
          <a:xfrm rot="5400000" flipH="1" flipV="1">
            <a:off x="4490085" y="-253365"/>
            <a:ext cx="335280" cy="7639050"/>
          </a:xfrm>
          <a:prstGeom prst="bentConnector3">
            <a:avLst>
              <a:gd name="adj1" fmla="val 59431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791325" y="3817819"/>
            <a:ext cx="1962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D(prices, incomes)</a:t>
            </a:r>
            <a:endParaRPr lang="en-US" sz="1600" i="1" dirty="0"/>
          </a:p>
        </p:txBody>
      </p:sp>
      <p:sp>
        <p:nvSpPr>
          <p:cNvPr id="55" name="TextBox 54"/>
          <p:cNvSpPr txBox="1"/>
          <p:nvPr/>
        </p:nvSpPr>
        <p:spPr>
          <a:xfrm>
            <a:off x="3916680" y="3814346"/>
            <a:ext cx="2289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S(prices, fixed factors)</a:t>
            </a:r>
            <a:endParaRPr lang="en-US" sz="1600" i="1" dirty="0"/>
          </a:p>
        </p:txBody>
      </p:sp>
      <p:sp>
        <p:nvSpPr>
          <p:cNvPr id="56" name="Down Arrow 55"/>
          <p:cNvSpPr/>
          <p:nvPr/>
        </p:nvSpPr>
        <p:spPr>
          <a:xfrm rot="10800000">
            <a:off x="948690" y="2324100"/>
            <a:ext cx="270510" cy="85725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/>
          </a:p>
        </p:txBody>
      </p:sp>
      <p:sp>
        <p:nvSpPr>
          <p:cNvPr id="57" name="Down Arrow 56"/>
          <p:cNvSpPr/>
          <p:nvPr/>
        </p:nvSpPr>
        <p:spPr>
          <a:xfrm rot="16200000">
            <a:off x="4583430" y="1028700"/>
            <a:ext cx="266700" cy="95250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/>
          </a:p>
        </p:txBody>
      </p:sp>
      <p:sp>
        <p:nvSpPr>
          <p:cNvPr id="58" name="Down Arrow 57"/>
          <p:cNvSpPr/>
          <p:nvPr/>
        </p:nvSpPr>
        <p:spPr>
          <a:xfrm>
            <a:off x="8077200" y="2232819"/>
            <a:ext cx="266700" cy="85328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4144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6" dur="2000" fill="hold"/>
                                        <p:tgtEl>
                                          <p:spTgt spid="73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1" dur="2000" fill="hold"/>
                                        <p:tgtEl>
                                          <p:spTgt spid="70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2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5" dur="2000" fill="hold"/>
                                        <p:tgtEl>
                                          <p:spTgt spid="72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7" dur="2000" fill="hold"/>
                                        <p:tgtEl>
                                          <p:spTgt spid="71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9" dur="2000" fill="hold"/>
                                        <p:tgtEl>
                                          <p:spTgt spid="69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1" dur="2000" fill="hold"/>
                                        <p:tgtEl>
                                          <p:spTgt spid="68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3" dur="2000" fill="hold"/>
                                        <p:tgtEl>
                                          <p:spTgt spid="66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5" dur="2000" fill="hold"/>
                                        <p:tgtEl>
                                          <p:spTgt spid="67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7" presetID="6" presetClass="emph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8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6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80" dur="2000" fill="hold"/>
                                        <p:tgtEl>
                                          <p:spTgt spid="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6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82" dur="2000" fill="hold"/>
                                        <p:tgtEl>
                                          <p:spTgt spid="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3" grpId="0" animBg="1"/>
      <p:bldP spid="28" grpId="0" animBg="1"/>
      <p:bldP spid="29" grpId="0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100" grpId="0" animBg="1"/>
      <p:bldP spid="102" grpId="0" animBg="1"/>
      <p:bldP spid="6" grpId="0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12" grpId="0" animBg="1"/>
      <p:bldP spid="12" grpId="1" animBg="1"/>
      <p:bldP spid="35" grpId="0" animBg="1"/>
      <p:bldP spid="35" grpId="1" animBg="1"/>
      <p:bldP spid="38" grpId="0" animBg="1"/>
      <p:bldP spid="38" grpId="1" animBg="1"/>
      <p:bldP spid="41" grpId="0" animBg="1"/>
      <p:bldP spid="41" grpId="1" animBg="1"/>
      <p:bldP spid="64" grpId="0" animBg="1"/>
      <p:bldP spid="64" grpId="1" animBg="1"/>
      <p:bldP spid="70" grpId="0" animBg="1"/>
      <p:bldP spid="70" grpId="1" animBg="1"/>
      <p:bldP spid="104" grpId="0" animBg="1"/>
      <p:bldP spid="15" grpId="0"/>
      <p:bldP spid="55" grpId="0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</TotalTime>
  <Words>1102</Words>
  <Application>Microsoft Office PowerPoint</Application>
  <PresentationFormat>On-screen Show (4:3)</PresentationFormat>
  <Paragraphs>136</Paragraphs>
  <Slides>19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Equation</vt:lpstr>
      <vt:lpstr>Chapter 8 Transformation</vt:lpstr>
      <vt:lpstr>Less Rural, Less Agricultural</vt:lpstr>
      <vt:lpstr>The Agricultural Transformation (Timmer)</vt:lpstr>
      <vt:lpstr>Why Diversification Matters</vt:lpstr>
      <vt:lpstr>Who Diversifies and Who Doesn’t?</vt:lpstr>
      <vt:lpstr>Everyone Is Fleeing the Farm Income Growth and Ag Labor Shares</vt:lpstr>
      <vt:lpstr>Beyond Agriculture: The Lewis Model</vt:lpstr>
      <vt:lpstr>Beyond Agriculture: The Lewis Model</vt:lpstr>
      <vt:lpstr>Beyond Agriculture: The Lewis Model</vt:lpstr>
      <vt:lpstr>Criticisms and Implications of Lewis Model</vt:lpstr>
      <vt:lpstr>Who Leaves and Who Stays Behind?</vt:lpstr>
      <vt:lpstr>Migration is Selective</vt:lpstr>
      <vt:lpstr>Too Much Migration?</vt:lpstr>
      <vt:lpstr>PowerPoint Presentation</vt:lpstr>
      <vt:lpstr>Why Migrate to Become Unemployed and Live in a Slum?</vt:lpstr>
      <vt:lpstr>The Todaro Migration Model</vt:lpstr>
      <vt:lpstr>How Do You Fight Urban Unemployment in a Todaro World?</vt:lpstr>
      <vt:lpstr>The Rise of CGEs for Policy Analysis</vt:lpstr>
      <vt:lpstr>PowerPoint Presentation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8 Transformation</dc:title>
  <dc:creator>J. Edward Taylor</dc:creator>
  <cp:lastModifiedBy>J. Edward Taylor</cp:lastModifiedBy>
  <cp:revision>32</cp:revision>
  <dcterms:created xsi:type="dcterms:W3CDTF">2012-11-13T19:02:01Z</dcterms:created>
  <dcterms:modified xsi:type="dcterms:W3CDTF">2014-03-05T23:02:26Z</dcterms:modified>
</cp:coreProperties>
</file>